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5" r:id="rId3"/>
    <p:sldId id="266" r:id="rId4"/>
    <p:sldId id="271" r:id="rId5"/>
    <p:sldId id="272" r:id="rId6"/>
    <p:sldId id="273" r:id="rId7"/>
    <p:sldId id="268" r:id="rId8"/>
    <p:sldId id="281" r:id="rId9"/>
    <p:sldId id="282" r:id="rId10"/>
    <p:sldId id="275" r:id="rId11"/>
    <p:sldId id="276" r:id="rId12"/>
    <p:sldId id="283" r:id="rId13"/>
    <p:sldId id="284" r:id="rId14"/>
    <p:sldId id="257" r:id="rId15"/>
    <p:sldId id="259" r:id="rId16"/>
    <p:sldId id="286" r:id="rId17"/>
    <p:sldId id="287" r:id="rId18"/>
    <p:sldId id="288" r:id="rId19"/>
    <p:sldId id="289" r:id="rId20"/>
    <p:sldId id="290" r:id="rId21"/>
    <p:sldId id="291" r:id="rId22"/>
    <p:sldId id="294" r:id="rId23"/>
    <p:sldId id="295" r:id="rId24"/>
    <p:sldId id="258" r:id="rId25"/>
    <p:sldId id="277" r:id="rId26"/>
    <p:sldId id="278" r:id="rId27"/>
    <p:sldId id="296" r:id="rId28"/>
    <p:sldId id="260" r:id="rId29"/>
    <p:sldId id="297" r:id="rId30"/>
    <p:sldId id="262" r:id="rId31"/>
    <p:sldId id="263" r:id="rId32"/>
    <p:sldId id="299" r:id="rId33"/>
    <p:sldId id="264" r:id="rId34"/>
    <p:sldId id="300" r:id="rId35"/>
    <p:sldId id="301" r:id="rId36"/>
    <p:sldId id="302" r:id="rId37"/>
    <p:sldId id="30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8" name="Slika 47">
            <a:extLst>
              <a:ext uri="{FF2B5EF4-FFF2-40B4-BE49-F238E27FC236}">
                <a16:creationId xmlns:a16="http://schemas.microsoft.com/office/drawing/2014/main" xmlns="" id="{BEB72370-2CD2-4492-8CA9-FC65D3DB386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9" name="TekstniOkvir 48">
            <a:extLst>
              <a:ext uri="{FF2B5EF4-FFF2-40B4-BE49-F238E27FC236}">
                <a16:creationId xmlns:a16="http://schemas.microsoft.com/office/drawing/2014/main" xmlns="" id="{32F8E992-435D-443F-A825-00EF4CFAB352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graphics.de/en/component/joomgallery/organs/kidneys-blood-vessels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commons.wikimedia.org/wiki/File:Urinating_horse_male.jpg" TargetMode="External"/><Relationship Id="rId7" Type="http://schemas.openxmlformats.org/officeDocument/2006/relationships/hyperlink" Target="https://www.flickr.com/photos/srharris/3999063015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s://nl.wikipedia.org/wiki/Bestand:Urinating_cow_in_polder.jpg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nadian_horse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Venus-female-symbol-pink-shadowed.sv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commons.wikimedia.org/wiki/File:Mars-male-symbol-pseudo-3D-blue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jmtcj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khk.edu.ee/vesi/vee_funktsioonid_organismis.html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isjointedthinking.jeffhughes.ca/2011/02/all-about-the-brain-part-2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Amoeb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oeba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olcatteacher.blogspot.com/2012/01/10-ways-for-living-large-in-lunch-duty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ingcuisinebyelise.blogspot.com/2011/06/how-to-bladder-infection-and-uti-remedy.html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hyperlink" Target="https://comedonchisciotte.org/coronavirus-aver-preso-troppi-antibiotici-potrebbe-spiegare-perche-in-italia-si-muore-di-piu/" TargetMode="External"/><Relationship Id="rId2" Type="http://schemas.openxmlformats.org/officeDocument/2006/relationships/hyperlink" Target="https://healingcuisinebyelise.blogspot.com/2011/06/how-to-bladder-infection-and-uti-remed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hyperlink" Target="http://www.drweil.com/health-wellness/body-mind-spirit/gastrointestinal/botox-for-the-bladder/" TargetMode="External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rketingbiz.net/causes-of-uric-acid-kidney-stones-with-treatment-and-foods-to-avoid/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omospacientes.com/noticias/sanidad/la-incontinencia-urinaria-deteriora-la-calidad-de-vida-tanto-como-diabetes-o-artritis" TargetMode="External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nnoknight.wordpress.com/2014/10/07/a-second-call-for-prayer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png"/><Relationship Id="rId7" Type="http://schemas.openxmlformats.org/officeDocument/2006/relationships/image" Target="../media/image7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hyperlink" Target="https://pixabay.com/en/tick-mark-ok-perfect-check-done-305245/" TargetMode="External"/><Relationship Id="rId9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medicalgraphics.de/en/component/joomgallery/organs/kidneys-blood-vessels.html" TargetMode="External"/><Relationship Id="rId7" Type="http://schemas.openxmlformats.org/officeDocument/2006/relationships/hyperlink" Target="http://futurism.com/new-synthetic-human-lung-is-quite-literally-a-breath-of-fresh-air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lepotica.rs/preporucujemo/znacaj-limuna-i-meda-u-lepoti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hyperlink" Target="http://www.medicalgraphics.de/en/component/joomgallery/organs/kidneys-blood-vessel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s://commons.wikimedia.org/wiki/File:Venus-female-symbol-pink-shadowed.sv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commons.wikimedia.org/wiki/File:Mars-male-symbol-pseudo-3D-blue.svg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58EA9E-846C-4A75-927C-AE38333E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92" y="1889899"/>
            <a:ext cx="4237216" cy="2397621"/>
          </a:xfrm>
        </p:spPr>
        <p:txBody>
          <a:bodyPr>
            <a:noAutofit/>
          </a:bodyPr>
          <a:lstStyle/>
          <a:p>
            <a:pPr algn="ctr"/>
            <a:r>
              <a:rPr lang="hr-HR" sz="32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I. REGULACIJA STALNOG SASTAVA TJELESNIH TEKUĆINA -</a:t>
            </a:r>
            <a:r>
              <a:rPr lang="hr-HR" sz="2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hr-HR" sz="2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hr-HR" sz="2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PONAVLJANJE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F62F541F-6909-4627-BFD1-00B9E108A418}"/>
              </a:ext>
            </a:extLst>
          </p:cNvPr>
          <p:cNvSpPr txBox="1"/>
          <p:nvPr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0E62065-3CE3-4458-81B9-0C3CB851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4333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2B49290-0861-4A3E-9587-38A41C1E8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574" y="-36596"/>
            <a:ext cx="514189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925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CF9E10C6-0307-44D7-AE92-9D31A3C39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8" t="4966" r="123" b="8007"/>
          <a:stretch/>
        </p:blipFill>
        <p:spPr>
          <a:xfrm>
            <a:off x="4839472" y="1694073"/>
            <a:ext cx="4323425" cy="382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xmlns="" id="{843F9905-02D8-41F0-BF12-C151976E9857}"/>
              </a:ext>
            </a:extLst>
          </p:cNvPr>
          <p:cNvCxnSpPr>
            <a:cxnSpLocks/>
          </p:cNvCxnSpPr>
          <p:nvPr/>
        </p:nvCxnSpPr>
        <p:spPr>
          <a:xfrm flipH="1" flipV="1">
            <a:off x="4209101" y="2388078"/>
            <a:ext cx="2721484" cy="192172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xmlns="" id="{5D829520-71E5-4A50-9D1E-8E9AFE39E294}"/>
              </a:ext>
            </a:extLst>
          </p:cNvPr>
          <p:cNvSpPr/>
          <p:nvPr/>
        </p:nvSpPr>
        <p:spPr>
          <a:xfrm>
            <a:off x="2223719" y="1978481"/>
            <a:ext cx="1871191" cy="6694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bubrežna arterija</a:t>
            </a:r>
          </a:p>
        </p:txBody>
      </p: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xmlns="" id="{B5D37675-E888-4413-AB14-729DBF4C7185}"/>
              </a:ext>
            </a:extLst>
          </p:cNvPr>
          <p:cNvCxnSpPr>
            <a:cxnSpLocks/>
          </p:cNvCxnSpPr>
          <p:nvPr/>
        </p:nvCxnSpPr>
        <p:spPr>
          <a:xfrm flipH="1">
            <a:off x="4209101" y="2867259"/>
            <a:ext cx="2721484" cy="578784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xmlns="" id="{82FD0D30-3DB8-46C5-A111-9D9E238367F2}"/>
              </a:ext>
            </a:extLst>
          </p:cNvPr>
          <p:cNvSpPr/>
          <p:nvPr/>
        </p:nvSpPr>
        <p:spPr>
          <a:xfrm>
            <a:off x="2245565" y="3095192"/>
            <a:ext cx="1871191" cy="6694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bubrežna vena</a:t>
            </a:r>
          </a:p>
        </p:txBody>
      </p: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xmlns="" id="{B1AFFA68-4ADA-4455-A616-F2D42F337697}"/>
              </a:ext>
            </a:extLst>
          </p:cNvPr>
          <p:cNvCxnSpPr>
            <a:cxnSpLocks/>
          </p:cNvCxnSpPr>
          <p:nvPr/>
        </p:nvCxnSpPr>
        <p:spPr>
          <a:xfrm flipH="1">
            <a:off x="4361501" y="3565454"/>
            <a:ext cx="2844134" cy="894122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Pravokutnik: zaobljeni kutovi 26">
            <a:extLst>
              <a:ext uri="{FF2B5EF4-FFF2-40B4-BE49-F238E27FC236}">
                <a16:creationId xmlns:a16="http://schemas.microsoft.com/office/drawing/2014/main" xmlns="" id="{DE0EA944-EE0F-4FF1-BD95-FBEEC2DF051A}"/>
              </a:ext>
            </a:extLst>
          </p:cNvPr>
          <p:cNvSpPr/>
          <p:nvPr/>
        </p:nvSpPr>
        <p:spPr>
          <a:xfrm>
            <a:off x="2397965" y="4144237"/>
            <a:ext cx="1871191" cy="6694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mokraćovod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BCE3864-29FA-4C6A-8864-220075AB89BB}"/>
              </a:ext>
            </a:extLst>
          </p:cNvPr>
          <p:cNvSpPr txBox="1"/>
          <p:nvPr/>
        </p:nvSpPr>
        <p:spPr>
          <a:xfrm>
            <a:off x="1475248" y="382889"/>
            <a:ext cx="6197017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prepoznaješ na uzdužnom prerezu bubrega?</a:t>
            </a:r>
          </a:p>
        </p:txBody>
      </p:sp>
    </p:spTree>
    <p:extLst>
      <p:ext uri="{BB962C8B-B14F-4D97-AF65-F5344CB8AC3E}">
        <p14:creationId xmlns:p14="http://schemas.microsoft.com/office/powerpoint/2010/main" xmlns="" val="11804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6A83212A-14E5-4F37-94D0-B2ECFD5BE74B}"/>
              </a:ext>
            </a:extLst>
          </p:cNvPr>
          <p:cNvSpPr/>
          <p:nvPr/>
        </p:nvSpPr>
        <p:spPr>
          <a:xfrm>
            <a:off x="2107124" y="3367424"/>
            <a:ext cx="5565141" cy="105961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Zaštićeni su OVOJNICOM i obavijeni slojem MASNOG TKIVA koje ih zaštićuje, učvršćuje i čuva toplinu.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A1C819CB-F51B-4B5E-85C3-D2E447838AF8}"/>
              </a:ext>
            </a:extLst>
          </p:cNvPr>
          <p:cNvSpPr/>
          <p:nvPr/>
        </p:nvSpPr>
        <p:spPr>
          <a:xfrm>
            <a:off x="2107124" y="1142021"/>
            <a:ext cx="5565141" cy="105961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Leđno, u slabinskom području, lijevo i desno od kralježnice.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90C2025-DF74-4820-9C5B-5413B00BC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6213" t="14378" r="5534"/>
          <a:stretch/>
        </p:blipFill>
        <p:spPr>
          <a:xfrm>
            <a:off x="8093261" y="1856467"/>
            <a:ext cx="3382480" cy="2487804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6CD87090-3B5F-4A18-BC71-0E8E484C2FBB}"/>
              </a:ext>
            </a:extLst>
          </p:cNvPr>
          <p:cNvSpPr txBox="1"/>
          <p:nvPr/>
        </p:nvSpPr>
        <p:spPr>
          <a:xfrm>
            <a:off x="1475248" y="382889"/>
            <a:ext cx="619701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Gdje su smješteni bubrezi?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194E5C4A-98AA-4B79-AF9E-69A1A30CD0DA}"/>
              </a:ext>
            </a:extLst>
          </p:cNvPr>
          <p:cNvSpPr txBox="1"/>
          <p:nvPr/>
        </p:nvSpPr>
        <p:spPr>
          <a:xfrm>
            <a:off x="1475248" y="2499104"/>
            <a:ext cx="619701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Čime su bubrezi obavijeni i zašto?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452FCC8-98AE-43FF-9F72-C1399769D2E0}"/>
              </a:ext>
            </a:extLst>
          </p:cNvPr>
          <p:cNvSpPr txBox="1"/>
          <p:nvPr/>
        </p:nvSpPr>
        <p:spPr>
          <a:xfrm>
            <a:off x="1475248" y="4754624"/>
            <a:ext cx="6197017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 li čovjek živjeti i funkcionirati samo s 1 bubregom?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xmlns="" id="{EF706DBC-752E-4A51-B5A4-B187DDF6FB41}"/>
              </a:ext>
            </a:extLst>
          </p:cNvPr>
          <p:cNvSpPr/>
          <p:nvPr/>
        </p:nvSpPr>
        <p:spPr>
          <a:xfrm>
            <a:off x="4119536" y="5792903"/>
            <a:ext cx="1540316" cy="68220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MOŽE.</a:t>
            </a:r>
          </a:p>
        </p:txBody>
      </p:sp>
    </p:spTree>
    <p:extLst>
      <p:ext uri="{BB962C8B-B14F-4D97-AF65-F5344CB8AC3E}">
        <p14:creationId xmlns:p14="http://schemas.microsoft.com/office/powerpoint/2010/main" xmlns="" val="112373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60D69610-20B1-4898-8F38-EBF4CB0BCB02}"/>
              </a:ext>
            </a:extLst>
          </p:cNvPr>
          <p:cNvSpPr/>
          <p:nvPr/>
        </p:nvSpPr>
        <p:spPr>
          <a:xfrm>
            <a:off x="1227558" y="1290439"/>
            <a:ext cx="5565141" cy="161403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FILTRIRANJEM KRVI uklanjaju višak vode, mineralnih i otpadnih tvari iz krvi, a vodu ponovno vraćaju u krv i na taj način održavaju HOMEOSTAZU i stalan sastav tjelesnih tekućina.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09A07AC6-5E41-4DD8-8B8E-778870E085AE}"/>
              </a:ext>
            </a:extLst>
          </p:cNvPr>
          <p:cNvSpPr/>
          <p:nvPr/>
        </p:nvSpPr>
        <p:spPr>
          <a:xfrm>
            <a:off x="7561007" y="489163"/>
            <a:ext cx="1871191" cy="97815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 stvaraju i izlučuju  MOKRAĆU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1D330F0-C89F-40F1-B405-0DCD8CBFA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8" t="732" r="8912" b="448"/>
          <a:stretch/>
        </p:blipFill>
        <p:spPr>
          <a:xfrm>
            <a:off x="7561007" y="1932737"/>
            <a:ext cx="1997412" cy="2504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807BC220-08D9-49D9-9710-E6D8FCED1D85}"/>
              </a:ext>
            </a:extLst>
          </p:cNvPr>
          <p:cNvSpPr/>
          <p:nvPr/>
        </p:nvSpPr>
        <p:spPr>
          <a:xfrm>
            <a:off x="1227558" y="4941860"/>
            <a:ext cx="6820789" cy="79042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Čovjek tijekom jednog dana izluči ~1 - 1,5 L mokraće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BE94C49-DBCE-48F2-9027-C067B62ED45A}"/>
              </a:ext>
            </a:extLst>
          </p:cNvPr>
          <p:cNvSpPr txBox="1"/>
          <p:nvPr/>
        </p:nvSpPr>
        <p:spPr>
          <a:xfrm>
            <a:off x="1422159" y="489163"/>
            <a:ext cx="3586721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je uloga bubrega?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31D6A56-13E1-4CDE-9C48-1465B3C3DAD7}"/>
              </a:ext>
            </a:extLst>
          </p:cNvPr>
          <p:cNvSpPr txBox="1"/>
          <p:nvPr/>
        </p:nvSpPr>
        <p:spPr>
          <a:xfrm>
            <a:off x="1422159" y="3244085"/>
            <a:ext cx="3586721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mokraće u prosjeku izluči čovjek tijekom 1 dana?</a:t>
            </a:r>
          </a:p>
        </p:txBody>
      </p:sp>
    </p:spTree>
    <p:extLst>
      <p:ext uri="{BB962C8B-B14F-4D97-AF65-F5344CB8AC3E}">
        <p14:creationId xmlns:p14="http://schemas.microsoft.com/office/powerpoint/2010/main" xmlns="" val="37492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E570BE70-6680-4468-89EF-ABBD0B5A6C92}"/>
              </a:ext>
            </a:extLst>
          </p:cNvPr>
          <p:cNvSpPr/>
          <p:nvPr/>
        </p:nvSpPr>
        <p:spPr>
          <a:xfrm>
            <a:off x="1462605" y="1701662"/>
            <a:ext cx="4775635" cy="83099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MOKRAĆA se sastoji od: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vode, soli i uree 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D9B4E9FA-FA28-4967-A214-55DA01935BC3}"/>
              </a:ext>
            </a:extLst>
          </p:cNvPr>
          <p:cNvSpPr/>
          <p:nvPr/>
        </p:nvSpPr>
        <p:spPr>
          <a:xfrm>
            <a:off x="4058874" y="3155266"/>
            <a:ext cx="7576348" cy="9067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Mokraća se MOKRAĆOVODIMA provodi do MOKRAĆNOG MJEHURA.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64960DE4-222D-4E07-AB6A-17C102FC5BBD}"/>
              </a:ext>
            </a:extLst>
          </p:cNvPr>
          <p:cNvSpPr/>
          <p:nvPr/>
        </p:nvSpPr>
        <p:spPr>
          <a:xfrm>
            <a:off x="4162299" y="4249831"/>
            <a:ext cx="7369498" cy="9067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MOKRAĆNI MJEHUR je mišićni organ koji služi kao spremište mokraće. Rasteže se pri punjenju i skuplja pri pražnjenju.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541560AB-9519-4906-BF93-CA71356CE342}"/>
              </a:ext>
            </a:extLst>
          </p:cNvPr>
          <p:cNvSpPr/>
          <p:nvPr/>
        </p:nvSpPr>
        <p:spPr>
          <a:xfrm>
            <a:off x="4853624" y="5344140"/>
            <a:ext cx="6015155" cy="90676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Mokraća se kroz MOKRAĆNU CIJEV odvodi iz tijela van.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67F9442-FB35-4845-9AB8-A07196061EC7}"/>
              </a:ext>
            </a:extLst>
          </p:cNvPr>
          <p:cNvSpPr txBox="1"/>
          <p:nvPr/>
        </p:nvSpPr>
        <p:spPr>
          <a:xfrm>
            <a:off x="7847048" y="1516996"/>
            <a:ext cx="3586721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Opiši put mokraće od bubrega do izlaska iz tijela.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4B3F76BE-129A-49C1-ACF7-24ABD102338D}"/>
              </a:ext>
            </a:extLst>
          </p:cNvPr>
          <p:cNvSpPr txBox="1"/>
          <p:nvPr/>
        </p:nvSpPr>
        <p:spPr>
          <a:xfrm>
            <a:off x="1462605" y="607098"/>
            <a:ext cx="358672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čega se sastoji mokraća?</a:t>
            </a:r>
          </a:p>
        </p:txBody>
      </p:sp>
    </p:spTree>
    <p:extLst>
      <p:ext uri="{BB962C8B-B14F-4D97-AF65-F5344CB8AC3E}">
        <p14:creationId xmlns:p14="http://schemas.microsoft.com/office/powerpoint/2010/main" xmlns="" val="312075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xmlns="" id="{68C3C113-6C0E-468B-B23D-E16953B056FD}"/>
              </a:ext>
            </a:extLst>
          </p:cNvPr>
          <p:cNvSpPr/>
          <p:nvPr/>
        </p:nvSpPr>
        <p:spPr>
          <a:xfrm>
            <a:off x="6292061" y="1641941"/>
            <a:ext cx="247403" cy="90332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xmlns="" id="{B32246CF-0BC0-4E9C-8C4F-FA0DB4DA0B40}"/>
              </a:ext>
            </a:extLst>
          </p:cNvPr>
          <p:cNvSpPr/>
          <p:nvPr/>
        </p:nvSpPr>
        <p:spPr>
          <a:xfrm rot="20378002">
            <a:off x="8982646" y="1575108"/>
            <a:ext cx="242567" cy="100484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xmlns="" id="{EC467059-EFDC-45C6-B57B-52BE2375E154}"/>
              </a:ext>
            </a:extLst>
          </p:cNvPr>
          <p:cNvSpPr/>
          <p:nvPr/>
        </p:nvSpPr>
        <p:spPr>
          <a:xfrm rot="1173693">
            <a:off x="3826143" y="1647255"/>
            <a:ext cx="222745" cy="89269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AD3DCA5B-8226-4817-AEA5-21CB7B93F5AD}"/>
              </a:ext>
            </a:extLst>
          </p:cNvPr>
          <p:cNvSpPr/>
          <p:nvPr/>
        </p:nvSpPr>
        <p:spPr>
          <a:xfrm>
            <a:off x="2749785" y="2569776"/>
            <a:ext cx="1866679" cy="104702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AMONIJAK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96185E6E-DACE-43F9-8166-3CC31F5CB3E3}"/>
              </a:ext>
            </a:extLst>
          </p:cNvPr>
          <p:cNvSpPr/>
          <p:nvPr/>
        </p:nvSpPr>
        <p:spPr>
          <a:xfrm>
            <a:off x="8219279" y="2589896"/>
            <a:ext cx="2833183" cy="104702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MOKRAĆNU KISELINU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01F16289-7F42-46E9-ADA2-6AB2286E2F69}"/>
              </a:ext>
            </a:extLst>
          </p:cNvPr>
          <p:cNvSpPr/>
          <p:nvPr/>
        </p:nvSpPr>
        <p:spPr>
          <a:xfrm>
            <a:off x="5598651" y="2579897"/>
            <a:ext cx="1590807" cy="104702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UREU</a:t>
            </a:r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xmlns="" id="{BF27D061-5931-4C64-85C0-5B914A66622F}"/>
              </a:ext>
            </a:extLst>
          </p:cNvPr>
          <p:cNvSpPr/>
          <p:nvPr/>
        </p:nvSpPr>
        <p:spPr>
          <a:xfrm>
            <a:off x="3571751" y="3726320"/>
            <a:ext cx="222745" cy="72115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trelica: prema dolje 17">
            <a:extLst>
              <a:ext uri="{FF2B5EF4-FFF2-40B4-BE49-F238E27FC236}">
                <a16:creationId xmlns:a16="http://schemas.microsoft.com/office/drawing/2014/main" xmlns="" id="{BA0EA84E-5877-46EA-A5BF-AEA278C90EC9}"/>
              </a:ext>
            </a:extLst>
          </p:cNvPr>
          <p:cNvSpPr/>
          <p:nvPr/>
        </p:nvSpPr>
        <p:spPr>
          <a:xfrm>
            <a:off x="6394054" y="3729868"/>
            <a:ext cx="222745" cy="72115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xmlns="" id="{2F529B87-5FF6-4844-A6AB-E84DBC378469}"/>
              </a:ext>
            </a:extLst>
          </p:cNvPr>
          <p:cNvSpPr/>
          <p:nvPr/>
        </p:nvSpPr>
        <p:spPr>
          <a:xfrm>
            <a:off x="9524497" y="3691661"/>
            <a:ext cx="222745" cy="72115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xmlns="" id="{97077EB6-3EAF-472B-A857-2C9BA89DC5B5}"/>
              </a:ext>
            </a:extLst>
          </p:cNvPr>
          <p:cNvSpPr/>
          <p:nvPr/>
        </p:nvSpPr>
        <p:spPr>
          <a:xfrm>
            <a:off x="1346047" y="4553011"/>
            <a:ext cx="3705188" cy="844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Najštetniji otpadni proizvod!</a:t>
            </a: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npr. kod vodenih životinja - riba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xmlns="" id="{2610C4DC-47F4-42F9-9EA9-2EA058D4A809}"/>
              </a:ext>
            </a:extLst>
          </p:cNvPr>
          <p:cNvSpPr/>
          <p:nvPr/>
        </p:nvSpPr>
        <p:spPr>
          <a:xfrm>
            <a:off x="5450610" y="4553011"/>
            <a:ext cx="2577072" cy="84429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najčešće kod sisavaca</a:t>
            </a:r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xmlns="" id="{ADE43E03-6AB5-486C-9A32-BB653A8709C9}"/>
              </a:ext>
            </a:extLst>
          </p:cNvPr>
          <p:cNvSpPr/>
          <p:nvPr/>
        </p:nvSpPr>
        <p:spPr>
          <a:xfrm>
            <a:off x="8524710" y="4581524"/>
            <a:ext cx="2417624" cy="80111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ptica i kukaca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27487BA9-7951-4137-B0B0-530927AB5C82}"/>
              </a:ext>
            </a:extLst>
          </p:cNvPr>
          <p:cNvSpPr txBox="1"/>
          <p:nvPr/>
        </p:nvSpPr>
        <p:spPr>
          <a:xfrm>
            <a:off x="3322454" y="609520"/>
            <a:ext cx="5781475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ostala živa bića metabolizmom bjelančevina izlučuju preko mokraće?</a:t>
            </a:r>
          </a:p>
        </p:txBody>
      </p:sp>
    </p:spTree>
    <p:extLst>
      <p:ext uri="{BB962C8B-B14F-4D97-AF65-F5344CB8AC3E}">
        <p14:creationId xmlns:p14="http://schemas.microsoft.com/office/powerpoint/2010/main" xmlns="" val="322694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1B68193C-5E3A-46EF-A228-8964A9A5CA99}"/>
              </a:ext>
            </a:extLst>
          </p:cNvPr>
          <p:cNvSpPr/>
          <p:nvPr/>
        </p:nvSpPr>
        <p:spPr>
          <a:xfrm>
            <a:off x="1792710" y="1452970"/>
            <a:ext cx="6305007" cy="8956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Gmazovi, ptice i sisavci - VIŠESLOJNOM KOŽOM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BAF704A-6EAA-4B83-8D97-D9CCA424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297" y="2250453"/>
            <a:ext cx="2662802" cy="1774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F5F2A24-3306-42F3-865D-9FD0189AA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19928" b="-381"/>
          <a:stretch/>
        </p:blipFill>
        <p:spPr>
          <a:xfrm>
            <a:off x="6858342" y="4767118"/>
            <a:ext cx="1957955" cy="1840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152CEF60-1A04-40C3-9BFF-1C9E7CA02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6" t="10065"/>
          <a:stretch/>
        </p:blipFill>
        <p:spPr>
          <a:xfrm>
            <a:off x="4606158" y="3645926"/>
            <a:ext cx="1957954" cy="168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BA9FCF3-CAFD-4AF5-9A1F-BC012BBB3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672" y="4272766"/>
            <a:ext cx="1612675" cy="2419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114EAA61-EB4A-404F-AAA6-90A4935A5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2806" y="4851679"/>
            <a:ext cx="2445237" cy="1629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06E2576-5518-4983-A43B-913B8EE2D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5293" y="375186"/>
            <a:ext cx="1253054" cy="1704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41E9D5CF-54C2-4B02-94A4-716B1B064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566" y="3167716"/>
            <a:ext cx="2078480" cy="1553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C920B1B-ACB6-4BD5-99B4-D34F95CC0E47}"/>
              </a:ext>
            </a:extLst>
          </p:cNvPr>
          <p:cNvSpPr txBox="1"/>
          <p:nvPr/>
        </p:nvSpPr>
        <p:spPr>
          <a:xfrm>
            <a:off x="1442854" y="415368"/>
            <a:ext cx="5781475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koje načine kopnene životinje sprečavaju preveliki gubitak vode iz tijela?</a:t>
            </a:r>
          </a:p>
        </p:txBody>
      </p:sp>
    </p:spTree>
    <p:extLst>
      <p:ext uri="{BB962C8B-B14F-4D97-AF65-F5344CB8AC3E}">
        <p14:creationId xmlns:p14="http://schemas.microsoft.com/office/powerpoint/2010/main" xmlns="" val="5454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91556EEB-A5AE-4204-BD6B-99D66373B1F4}"/>
              </a:ext>
            </a:extLst>
          </p:cNvPr>
          <p:cNvSpPr/>
          <p:nvPr/>
        </p:nvSpPr>
        <p:spPr>
          <a:xfrm>
            <a:off x="1835175" y="423669"/>
            <a:ext cx="6918208" cy="8956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Vodozemci ovisni o vodi - TANKOM, SLUZAVOM KOŽOM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F702881-966C-4778-B9E4-060753E61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365" y="2040114"/>
            <a:ext cx="3050609" cy="2107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177DC4A-328F-49BD-A5E7-C9E75036C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84" r="34588" b="16253"/>
          <a:stretch/>
        </p:blipFill>
        <p:spPr>
          <a:xfrm>
            <a:off x="4811926" y="1620354"/>
            <a:ext cx="3184736" cy="2104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BE83264-6E9E-416E-96D0-D3D6D1DB70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75" b="23114"/>
          <a:stretch/>
        </p:blipFill>
        <p:spPr>
          <a:xfrm>
            <a:off x="758616" y="2307918"/>
            <a:ext cx="3142121" cy="1840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59A526F-B9BD-4B58-A7CF-4DA3030A7D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815" r="10000"/>
          <a:stretch/>
        </p:blipFill>
        <p:spPr>
          <a:xfrm>
            <a:off x="4209734" y="4449087"/>
            <a:ext cx="4389120" cy="2107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136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xmlns="" id="{0A245BBE-D584-44EF-8955-9D06120110FB}"/>
              </a:ext>
            </a:extLst>
          </p:cNvPr>
          <p:cNvSpPr/>
          <p:nvPr/>
        </p:nvSpPr>
        <p:spPr>
          <a:xfrm>
            <a:off x="6401542" y="1691801"/>
            <a:ext cx="228643" cy="209008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xmlns="" id="{AAF3C5C1-D8E9-4B5C-8D10-41ECC81FA746}"/>
              </a:ext>
            </a:extLst>
          </p:cNvPr>
          <p:cNvSpPr/>
          <p:nvPr/>
        </p:nvSpPr>
        <p:spPr>
          <a:xfrm rot="20378002">
            <a:off x="8075073" y="1678361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xmlns="" id="{36BCB9FB-D482-4333-A44D-86F54CAAC58F}"/>
              </a:ext>
            </a:extLst>
          </p:cNvPr>
          <p:cNvSpPr/>
          <p:nvPr/>
        </p:nvSpPr>
        <p:spPr>
          <a:xfrm rot="2718586">
            <a:off x="2640913" y="1562950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xmlns="" id="{A9432597-9E7E-4DD8-92A4-FCA43A1374E7}"/>
              </a:ext>
            </a:extLst>
          </p:cNvPr>
          <p:cNvSpPr/>
          <p:nvPr/>
        </p:nvSpPr>
        <p:spPr>
          <a:xfrm>
            <a:off x="4392239" y="1748358"/>
            <a:ext cx="228643" cy="103071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xmlns="" id="{3037C27F-3D31-4CC3-8871-B83A169D5F0C}"/>
              </a:ext>
            </a:extLst>
          </p:cNvPr>
          <p:cNvSpPr/>
          <p:nvPr/>
        </p:nvSpPr>
        <p:spPr>
          <a:xfrm>
            <a:off x="760083" y="2631419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ZNOJENJEM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xmlns="" id="{FCB0BA81-9B0E-4B58-A803-4E1447ABA155}"/>
              </a:ext>
            </a:extLst>
          </p:cNvPr>
          <p:cNvSpPr/>
          <p:nvPr/>
        </p:nvSpPr>
        <p:spPr>
          <a:xfrm>
            <a:off x="7760790" y="2900818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DISANJEM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xmlns="" id="{B8A2D25F-9BD2-4E86-AD66-40864877D0B2}"/>
              </a:ext>
            </a:extLst>
          </p:cNvPr>
          <p:cNvSpPr/>
          <p:nvPr/>
        </p:nvSpPr>
        <p:spPr>
          <a:xfrm>
            <a:off x="5482288" y="3903637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STOLICOM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xmlns="" id="{FC33DFD2-308E-4E00-8345-4F98BB05FA3A}"/>
              </a:ext>
            </a:extLst>
          </p:cNvPr>
          <p:cNvSpPr/>
          <p:nvPr/>
        </p:nvSpPr>
        <p:spPr>
          <a:xfrm>
            <a:off x="3353027" y="2898917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MOKRAĆOM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5A7816F-656C-4684-B377-7EA31071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920" t="2360" r="8818" b="17856"/>
          <a:stretch/>
        </p:blipFill>
        <p:spPr>
          <a:xfrm>
            <a:off x="7286681" y="5153947"/>
            <a:ext cx="1813973" cy="1317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93D652BF-2DE2-4F75-A611-FF1BD485C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466003" y="5299895"/>
            <a:ext cx="1784220" cy="1295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xmlns="" id="{213913FC-4AF1-4330-8CD7-54D84B733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37388" y="4968057"/>
            <a:ext cx="1892797" cy="1259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670CDAE-8A23-4005-A9D7-0D8D8D72B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587819" y="3968775"/>
            <a:ext cx="1092017" cy="163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00A48DA-092E-49C1-8BC6-1FD309A52F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71843" y="3695533"/>
            <a:ext cx="1990745" cy="1326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EF2FAF96-69BA-401C-8978-1C32D0A3D4D7}"/>
              </a:ext>
            </a:extLst>
          </p:cNvPr>
          <p:cNvSpPr txBox="1"/>
          <p:nvPr/>
        </p:nvSpPr>
        <p:spPr>
          <a:xfrm>
            <a:off x="2651547" y="615835"/>
            <a:ext cx="5781475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koje načine kralježnjaci reguliraju sastav svojih tjelesnih tekućina?</a:t>
            </a:r>
          </a:p>
        </p:txBody>
      </p:sp>
    </p:spTree>
    <p:extLst>
      <p:ext uri="{BB962C8B-B14F-4D97-AF65-F5344CB8AC3E}">
        <p14:creationId xmlns:p14="http://schemas.microsoft.com/office/powerpoint/2010/main" xmlns="" val="69094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6D433159-BCE8-4BEF-9C0F-BCA00F20A4B7}"/>
              </a:ext>
            </a:extLst>
          </p:cNvPr>
          <p:cNvSpPr/>
          <p:nvPr/>
        </p:nvSpPr>
        <p:spPr>
          <a:xfrm>
            <a:off x="1580718" y="5437160"/>
            <a:ext cx="9708299" cy="87542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SISAVCI (kao i čovjek) stvaraju mokraću FILTRIRANJEM KRVI u bubrezima koja se zatim mokraćovodima provodi do mokraćnog mjehura i mokraćnom cijevi izlazi iz tijela van.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6B95621-9F06-46FB-890C-A6149D41F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53936" y="2252774"/>
            <a:ext cx="38100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0B2F0833-E474-45FC-94C2-D6CCE872BF91}"/>
              </a:ext>
            </a:extLst>
          </p:cNvPr>
          <p:cNvSpPr/>
          <p:nvPr/>
        </p:nvSpPr>
        <p:spPr>
          <a:xfrm>
            <a:off x="1606858" y="2548868"/>
            <a:ext cx="1853958" cy="61694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znojenje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024B7FE9-5153-4507-9870-EB058D14DDB5}"/>
              </a:ext>
            </a:extLst>
          </p:cNvPr>
          <p:cNvSpPr/>
          <p:nvPr/>
        </p:nvSpPr>
        <p:spPr>
          <a:xfrm>
            <a:off x="1580718" y="3719295"/>
            <a:ext cx="1853958" cy="61694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pijenje vode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407D7EAF-9EA2-4063-A459-BB1D863610B5}"/>
              </a:ext>
            </a:extLst>
          </p:cNvPr>
          <p:cNvSpPr/>
          <p:nvPr/>
        </p:nvSpPr>
        <p:spPr>
          <a:xfrm>
            <a:off x="7969646" y="3299847"/>
            <a:ext cx="1853958" cy="61694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mokraća i izmet</a:t>
            </a:r>
          </a:p>
        </p:txBody>
      </p:sp>
      <p:sp>
        <p:nvSpPr>
          <p:cNvPr id="13" name="Strelica: zakrivljeno ulijevo 12">
            <a:extLst>
              <a:ext uri="{FF2B5EF4-FFF2-40B4-BE49-F238E27FC236}">
                <a16:creationId xmlns:a16="http://schemas.microsoft.com/office/drawing/2014/main" xmlns="" id="{04DEC679-CDCE-403A-814B-6EB20ED0590C}"/>
              </a:ext>
            </a:extLst>
          </p:cNvPr>
          <p:cNvSpPr/>
          <p:nvPr/>
        </p:nvSpPr>
        <p:spPr>
          <a:xfrm rot="5400000" flipH="1">
            <a:off x="3442415" y="1601401"/>
            <a:ext cx="580964" cy="1379659"/>
          </a:xfrm>
          <a:prstGeom prst="curvedLef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Strelica: zakrivljeno ulijevo 13">
            <a:extLst>
              <a:ext uri="{FF2B5EF4-FFF2-40B4-BE49-F238E27FC236}">
                <a16:creationId xmlns:a16="http://schemas.microsoft.com/office/drawing/2014/main" xmlns="" id="{9CB7E21C-A412-4E25-A19A-641F762793C8}"/>
              </a:ext>
            </a:extLst>
          </p:cNvPr>
          <p:cNvSpPr/>
          <p:nvPr/>
        </p:nvSpPr>
        <p:spPr>
          <a:xfrm rot="14279575" flipH="1">
            <a:off x="3682860" y="3165120"/>
            <a:ext cx="542151" cy="1211056"/>
          </a:xfrm>
          <a:prstGeom prst="curvedLef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xmlns="" id="{F4C123DF-4333-48B5-B6CC-186D55352069}"/>
              </a:ext>
            </a:extLst>
          </p:cNvPr>
          <p:cNvSpPr/>
          <p:nvPr/>
        </p:nvSpPr>
        <p:spPr>
          <a:xfrm>
            <a:off x="8136523" y="2376960"/>
            <a:ext cx="3005654" cy="682509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filtracija krvi u bubregu i povrat vode </a:t>
            </a:r>
          </a:p>
        </p:txBody>
      </p:sp>
      <p:sp>
        <p:nvSpPr>
          <p:cNvPr id="17" name="Strelica: zakrivljeno ulijevo 16">
            <a:extLst>
              <a:ext uri="{FF2B5EF4-FFF2-40B4-BE49-F238E27FC236}">
                <a16:creationId xmlns:a16="http://schemas.microsoft.com/office/drawing/2014/main" xmlns="" id="{22FFA65D-61F7-4D29-A0CB-2132A48D14B0}"/>
              </a:ext>
            </a:extLst>
          </p:cNvPr>
          <p:cNvSpPr/>
          <p:nvPr/>
        </p:nvSpPr>
        <p:spPr>
          <a:xfrm rot="4515353" flipH="1" flipV="1">
            <a:off x="6938773" y="1504197"/>
            <a:ext cx="763124" cy="1913167"/>
          </a:xfrm>
          <a:prstGeom prst="curvedLef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8" name="Strelica: zakrivljeno ulijevo 17">
            <a:extLst>
              <a:ext uri="{FF2B5EF4-FFF2-40B4-BE49-F238E27FC236}">
                <a16:creationId xmlns:a16="http://schemas.microsoft.com/office/drawing/2014/main" xmlns="" id="{9E8B699F-CF3F-4DBC-BECA-8416B53C47C0}"/>
              </a:ext>
            </a:extLst>
          </p:cNvPr>
          <p:cNvSpPr/>
          <p:nvPr/>
        </p:nvSpPr>
        <p:spPr>
          <a:xfrm rot="5227225" flipV="1">
            <a:off x="7216842" y="3224843"/>
            <a:ext cx="711264" cy="1769935"/>
          </a:xfrm>
          <a:prstGeom prst="curvedLef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7D4FBC7-6C88-4ED3-B052-D7E89EEE3B55}"/>
              </a:ext>
            </a:extLst>
          </p:cNvPr>
          <p:cNvSpPr txBox="1"/>
          <p:nvPr/>
        </p:nvSpPr>
        <p:spPr>
          <a:xfrm>
            <a:off x="2651547" y="615835"/>
            <a:ext cx="5781475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sisavci stvaraju mokraću i na koje načine voda ulazi / izlazi iz njihova tijela?</a:t>
            </a:r>
          </a:p>
        </p:txBody>
      </p:sp>
    </p:spTree>
    <p:extLst>
      <p:ext uri="{BB962C8B-B14F-4D97-AF65-F5344CB8AC3E}">
        <p14:creationId xmlns:p14="http://schemas.microsoft.com/office/powerpoint/2010/main" xmlns="" val="37168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4">
            <a:extLst>
              <a:ext uri="{FF2B5EF4-FFF2-40B4-BE49-F238E27FC236}">
                <a16:creationId xmlns:a16="http://schemas.microsoft.com/office/drawing/2014/main" xmlns="" id="{850024AF-5EDD-4FE3-A460-36DEA413D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4" t="3356" r="5123" b="4179"/>
          <a:stretch/>
        </p:blipFill>
        <p:spPr>
          <a:xfrm>
            <a:off x="355359" y="883284"/>
            <a:ext cx="4955177" cy="4511040"/>
          </a:xfrm>
          <a:prstGeom prst="round1Rect">
            <a:avLst/>
          </a:prstGeom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7A8FF12E-D6C9-48B7-8CBE-ED09F041CB60}"/>
              </a:ext>
            </a:extLst>
          </p:cNvPr>
          <p:cNvSpPr/>
          <p:nvPr/>
        </p:nvSpPr>
        <p:spPr>
          <a:xfrm>
            <a:off x="6953051" y="2455256"/>
            <a:ext cx="1888270" cy="591533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mokraćovodi (2)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6E454BA4-6AC8-4CEA-A5F9-3F0F78E7ABAE}"/>
              </a:ext>
            </a:extLst>
          </p:cNvPr>
          <p:cNvSpPr/>
          <p:nvPr/>
        </p:nvSpPr>
        <p:spPr>
          <a:xfrm>
            <a:off x="6992221" y="4551196"/>
            <a:ext cx="3310019" cy="131112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mokraćna cijev / 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mokraćno-spolna cijev (1)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01D5D6D6-957F-4A97-A1F7-DC09DAB9A045}"/>
              </a:ext>
            </a:extLst>
          </p:cNvPr>
          <p:cNvSpPr/>
          <p:nvPr/>
        </p:nvSpPr>
        <p:spPr>
          <a:xfrm>
            <a:off x="6881466" y="1420303"/>
            <a:ext cx="1871191" cy="6694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bubrezi (2)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166D7489-346C-41D0-A284-5A4DB00342C8}"/>
              </a:ext>
            </a:extLst>
          </p:cNvPr>
          <p:cNvSpPr/>
          <p:nvPr/>
        </p:nvSpPr>
        <p:spPr>
          <a:xfrm>
            <a:off x="6836054" y="3527956"/>
            <a:ext cx="2320213" cy="59550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mokraćni mjehur (1) 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xmlns="" id="{349CE462-82CA-47FB-9BB5-54F8E7662FC0}"/>
              </a:ext>
            </a:extLst>
          </p:cNvPr>
          <p:cNvCxnSpPr>
            <a:cxnSpLocks/>
          </p:cNvCxnSpPr>
          <p:nvPr/>
        </p:nvCxnSpPr>
        <p:spPr>
          <a:xfrm flipV="1">
            <a:off x="3266983" y="1755020"/>
            <a:ext cx="3569071" cy="795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xmlns="" id="{AB76E7CD-686D-4846-8627-BD99DB439F2F}"/>
              </a:ext>
            </a:extLst>
          </p:cNvPr>
          <p:cNvCxnSpPr>
            <a:cxnSpLocks/>
          </p:cNvCxnSpPr>
          <p:nvPr/>
        </p:nvCxnSpPr>
        <p:spPr>
          <a:xfrm>
            <a:off x="3601584" y="2640548"/>
            <a:ext cx="3279882" cy="96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xmlns="" id="{AB8679D7-8C84-4E5D-8AD5-0470134BD0D8}"/>
              </a:ext>
            </a:extLst>
          </p:cNvPr>
          <p:cNvCxnSpPr>
            <a:cxnSpLocks/>
          </p:cNvCxnSpPr>
          <p:nvPr/>
        </p:nvCxnSpPr>
        <p:spPr>
          <a:xfrm>
            <a:off x="3897297" y="2821806"/>
            <a:ext cx="2831977" cy="909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xmlns="" id="{7C057545-4BF0-45A8-B554-56F99DE75CA3}"/>
              </a:ext>
            </a:extLst>
          </p:cNvPr>
          <p:cNvCxnSpPr>
            <a:cxnSpLocks/>
          </p:cNvCxnSpPr>
          <p:nvPr/>
        </p:nvCxnSpPr>
        <p:spPr>
          <a:xfrm>
            <a:off x="3677785" y="3198300"/>
            <a:ext cx="3203681" cy="1555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" name="Slika 30">
            <a:extLst>
              <a:ext uri="{FF2B5EF4-FFF2-40B4-BE49-F238E27FC236}">
                <a16:creationId xmlns:a16="http://schemas.microsoft.com/office/drawing/2014/main" xmlns="" id="{B66373EE-8B43-44CC-83FA-032E1DA54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877338" y="5199999"/>
            <a:ext cx="345370" cy="345370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xmlns="" id="{18318629-7363-48C2-B7B3-4A4D0501E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535902" y="4817704"/>
            <a:ext cx="261904" cy="397990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539CA34-5E0E-4891-9B32-2F3491A15C08}"/>
              </a:ext>
            </a:extLst>
          </p:cNvPr>
          <p:cNvSpPr txBox="1"/>
          <p:nvPr/>
        </p:nvSpPr>
        <p:spPr>
          <a:xfrm>
            <a:off x="5435387" y="312012"/>
            <a:ext cx="5781475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Imenuj dijelove mokraćnog sustava psa.</a:t>
            </a:r>
          </a:p>
        </p:txBody>
      </p:sp>
    </p:spTree>
    <p:extLst>
      <p:ext uri="{BB962C8B-B14F-4D97-AF65-F5344CB8AC3E}">
        <p14:creationId xmlns:p14="http://schemas.microsoft.com/office/powerpoint/2010/main" xmlns="" val="31554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2D6E44B6-E844-42FB-8B30-F4F808D414F1}"/>
              </a:ext>
            </a:extLst>
          </p:cNvPr>
          <p:cNvSpPr/>
          <p:nvPr/>
        </p:nvSpPr>
        <p:spPr>
          <a:xfrm>
            <a:off x="4965257" y="509496"/>
            <a:ext cx="1798293" cy="6551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 60 %.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E3A4A95F-2BDB-4EE0-90DF-6138CE25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572690" y="1855381"/>
            <a:ext cx="3324778" cy="2217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xmlns="" id="{4F9E65E8-F822-447A-A727-A2DC1C223EEA}"/>
              </a:ext>
            </a:extLst>
          </p:cNvPr>
          <p:cNvSpPr/>
          <p:nvPr/>
        </p:nvSpPr>
        <p:spPr>
          <a:xfrm>
            <a:off x="509146" y="1646727"/>
            <a:ext cx="1176453" cy="2303703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2C006E56-F9DC-42CA-9125-178633756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56062" y="1808617"/>
            <a:ext cx="882623" cy="2011205"/>
          </a:xfrm>
          <a:prstGeom prst="rect">
            <a:avLst/>
          </a:prstGeom>
        </p:spPr>
      </p:pic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xmlns="" id="{EF6F1CBD-4ED2-410D-9CFB-6B6B9C3AC82F}"/>
              </a:ext>
            </a:extLst>
          </p:cNvPr>
          <p:cNvSpPr/>
          <p:nvPr/>
        </p:nvSpPr>
        <p:spPr>
          <a:xfrm>
            <a:off x="2630999" y="3176798"/>
            <a:ext cx="4346099" cy="15472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STANIČNA TEKUĆINA -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unutar stanica </a:t>
            </a:r>
          </a:p>
          <a:p>
            <a:pPr algn="just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IZVANSTANIČNA TEKUĆINA </a:t>
            </a: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 međuprostorima između stanica</a:t>
            </a: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krv</a:t>
            </a: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limfa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02D6A6C-6F1E-4890-9E7C-750E5B832645}"/>
              </a:ext>
            </a:extLst>
          </p:cNvPr>
          <p:cNvSpPr txBox="1"/>
          <p:nvPr/>
        </p:nvSpPr>
        <p:spPr>
          <a:xfrm>
            <a:off x="816746" y="456399"/>
            <a:ext cx="3950563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Koliki je udio vode u tijelu odrasla čovjeka?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6CB0251-CB75-48E7-888C-27AAA497B079}"/>
              </a:ext>
            </a:extLst>
          </p:cNvPr>
          <p:cNvSpPr txBox="1"/>
          <p:nvPr/>
        </p:nvSpPr>
        <p:spPr>
          <a:xfrm>
            <a:off x="2784577" y="2171908"/>
            <a:ext cx="3950563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Pojasni razliku između stanične i </a:t>
            </a:r>
            <a:r>
              <a:rPr lang="hr-HR" sz="2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izvanstanične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tekućine.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2856277-383A-4EF0-AA22-F50DBD9DFE20}"/>
              </a:ext>
            </a:extLst>
          </p:cNvPr>
          <p:cNvSpPr txBox="1"/>
          <p:nvPr/>
        </p:nvSpPr>
        <p:spPr>
          <a:xfrm>
            <a:off x="2145437" y="5012971"/>
            <a:ext cx="3950563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Što si istraživanjem zaključio/la da utječe na sastav tjelesnih tekućina?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A2959477-0458-4DA2-9C66-79CD9E18F576}"/>
              </a:ext>
            </a:extLst>
          </p:cNvPr>
          <p:cNvSpPr txBox="1"/>
          <p:nvPr/>
        </p:nvSpPr>
        <p:spPr>
          <a:xfrm>
            <a:off x="3889121" y="5919793"/>
            <a:ext cx="3950563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 li to povezano samo sa znojenjem?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4F4B2368-268D-492A-B0CE-C8FA02D0414B}"/>
              </a:ext>
            </a:extLst>
          </p:cNvPr>
          <p:cNvSpPr/>
          <p:nvPr/>
        </p:nvSpPr>
        <p:spPr>
          <a:xfrm>
            <a:off x="7140178" y="4806926"/>
            <a:ext cx="3950563" cy="9238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Unošenje i gubljenje količine tekućine iz tijela.</a:t>
            </a:r>
          </a:p>
        </p:txBody>
      </p:sp>
    </p:spTree>
    <p:extLst>
      <p:ext uri="{BB962C8B-B14F-4D97-AF65-F5344CB8AC3E}">
        <p14:creationId xmlns:p14="http://schemas.microsoft.com/office/powerpoint/2010/main" xmlns="" val="205601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2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ydia\ŠK recenzija\prezentacije\7. r\ilustr 7\001.jpg">
            <a:extLst>
              <a:ext uri="{FF2B5EF4-FFF2-40B4-BE49-F238E27FC236}">
                <a16:creationId xmlns:a16="http://schemas.microsoft.com/office/drawing/2014/main" xmlns="" id="{354E9CE4-D756-4230-B476-C2A6E5E1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22496" y="498696"/>
            <a:ext cx="356552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7930A585-07A2-4715-A231-AF907427A881}"/>
              </a:ext>
            </a:extLst>
          </p:cNvPr>
          <p:cNvSpPr/>
          <p:nvPr/>
        </p:nvSpPr>
        <p:spPr>
          <a:xfrm>
            <a:off x="6988563" y="2313016"/>
            <a:ext cx="1888270" cy="591533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mokraćovod (2)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49240C72-7A23-4561-A1B4-03256F816D67}"/>
              </a:ext>
            </a:extLst>
          </p:cNvPr>
          <p:cNvSpPr/>
          <p:nvPr/>
        </p:nvSpPr>
        <p:spPr>
          <a:xfrm>
            <a:off x="6988563" y="3263013"/>
            <a:ext cx="1672659" cy="5491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NEČISNICA (1) 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68B55EF8-DD44-4D08-BC75-623B7E85829C}"/>
              </a:ext>
            </a:extLst>
          </p:cNvPr>
          <p:cNvSpPr/>
          <p:nvPr/>
        </p:nvSpPr>
        <p:spPr>
          <a:xfrm>
            <a:off x="6988563" y="1278064"/>
            <a:ext cx="1871191" cy="66943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bubreg (2)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xmlns="" id="{31B49FD7-5494-49C4-9599-A750A561B5AD}"/>
              </a:ext>
            </a:extLst>
          </p:cNvPr>
          <p:cNvCxnSpPr>
            <a:cxnSpLocks/>
          </p:cNvCxnSpPr>
          <p:nvPr/>
        </p:nvCxnSpPr>
        <p:spPr>
          <a:xfrm flipV="1">
            <a:off x="2787588" y="1612782"/>
            <a:ext cx="4048466" cy="491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43FDF9CF-7CB4-4A62-9E6A-EE51E66F1DF6}"/>
              </a:ext>
            </a:extLst>
          </p:cNvPr>
          <p:cNvSpPr/>
          <p:nvPr/>
        </p:nvSpPr>
        <p:spPr>
          <a:xfrm>
            <a:off x="5008880" y="5738240"/>
            <a:ext cx="6127109" cy="83587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bi smanjile masu tijela (prilagodba za let).</a:t>
            </a:r>
          </a:p>
        </p:txBody>
      </p:sp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xmlns="" id="{87EC91FA-54E4-41ED-9A27-9E227F90FFFC}"/>
              </a:ext>
            </a:extLst>
          </p:cNvPr>
          <p:cNvSpPr/>
          <p:nvPr/>
        </p:nvSpPr>
        <p:spPr>
          <a:xfrm rot="16200000">
            <a:off x="9128775" y="1313675"/>
            <a:ext cx="296947" cy="637823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7C554EB-8BB4-469E-82AD-4F295E68EAAD}"/>
              </a:ext>
            </a:extLst>
          </p:cNvPr>
          <p:cNvSpPr txBox="1"/>
          <p:nvPr/>
        </p:nvSpPr>
        <p:spPr>
          <a:xfrm>
            <a:off x="9579002" y="1413089"/>
            <a:ext cx="197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mokraćnu kiselinu</a:t>
            </a:r>
          </a:p>
        </p:txBody>
      </p: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xmlns="" id="{A5A29D19-2C86-4F8E-A3FE-BD562A5A8319}"/>
              </a:ext>
            </a:extLst>
          </p:cNvPr>
          <p:cNvCxnSpPr>
            <a:cxnSpLocks/>
          </p:cNvCxnSpPr>
          <p:nvPr/>
        </p:nvCxnSpPr>
        <p:spPr>
          <a:xfrm>
            <a:off x="2183453" y="2393951"/>
            <a:ext cx="4652601" cy="179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xmlns="" id="{EF76AA3A-F2CE-4308-9FC2-6FF2E7948775}"/>
              </a:ext>
            </a:extLst>
          </p:cNvPr>
          <p:cNvCxnSpPr>
            <a:cxnSpLocks/>
          </p:cNvCxnSpPr>
          <p:nvPr/>
        </p:nvCxnSpPr>
        <p:spPr>
          <a:xfrm>
            <a:off x="2183453" y="2892037"/>
            <a:ext cx="4562787" cy="6944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927992DC-8FCE-4C49-BC9B-BF799E206A13}"/>
              </a:ext>
            </a:extLst>
          </p:cNvPr>
          <p:cNvSpPr/>
          <p:nvPr/>
        </p:nvSpPr>
        <p:spPr>
          <a:xfrm>
            <a:off x="1855433" y="2573279"/>
            <a:ext cx="630315" cy="569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7B80C8B-3D02-44CC-935E-3FDF7A116DFA}"/>
              </a:ext>
            </a:extLst>
          </p:cNvPr>
          <p:cNvSpPr txBox="1"/>
          <p:nvPr/>
        </p:nvSpPr>
        <p:spPr>
          <a:xfrm>
            <a:off x="5435387" y="169772"/>
            <a:ext cx="5781475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Imenuj dijelove mokraćnog sustava ptica.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D00B3022-C1F1-4BF0-A48E-89886EF591C9}"/>
              </a:ext>
            </a:extLst>
          </p:cNvPr>
          <p:cNvSpPr txBox="1"/>
          <p:nvPr/>
        </p:nvSpPr>
        <p:spPr>
          <a:xfrm>
            <a:off x="7052804" y="4036069"/>
            <a:ext cx="2778412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nečisnica?</a:t>
            </a:r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xmlns="" id="{73E9B625-70FC-45E2-901C-9F7151587C0E}"/>
              </a:ext>
            </a:extLst>
          </p:cNvPr>
          <p:cNvSpPr/>
          <p:nvPr/>
        </p:nvSpPr>
        <p:spPr>
          <a:xfrm>
            <a:off x="6096000" y="4632034"/>
            <a:ext cx="5882640" cy="86576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Jedinstven otvor na tijelu ptica, vodozemaca i gmazova kroz koji izlaze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MOKRAĆA, IZMET i SPOLNE STANICE 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3BD2304D-3275-4895-90E9-E6297A9E86E3}"/>
              </a:ext>
            </a:extLst>
          </p:cNvPr>
          <p:cNvSpPr txBox="1"/>
          <p:nvPr/>
        </p:nvSpPr>
        <p:spPr>
          <a:xfrm>
            <a:off x="1855433" y="5391046"/>
            <a:ext cx="277841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 ptice nemaju mokraćni mjehur?</a:t>
            </a:r>
          </a:p>
        </p:txBody>
      </p:sp>
    </p:spTree>
    <p:extLst>
      <p:ext uri="{BB962C8B-B14F-4D97-AF65-F5344CB8AC3E}">
        <p14:creationId xmlns:p14="http://schemas.microsoft.com/office/powerpoint/2010/main" xmlns="" val="34205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 animBg="1"/>
      <p:bldP spid="14" grpId="0"/>
      <p:bldP spid="23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BC9162AB-D8BA-4F8C-B39C-033693EEFCAB}"/>
              </a:ext>
            </a:extLst>
          </p:cNvPr>
          <p:cNvSpPr/>
          <p:nvPr/>
        </p:nvSpPr>
        <p:spPr>
          <a:xfrm>
            <a:off x="6746240" y="330873"/>
            <a:ext cx="3647439" cy="10515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SUSTAVOM RAZLIČITIH CJEVČICA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F06435F7-3528-47C4-BF4E-1058C6295A67}"/>
              </a:ext>
            </a:extLst>
          </p:cNvPr>
          <p:cNvSpPr/>
          <p:nvPr/>
        </p:nvSpPr>
        <p:spPr>
          <a:xfrm>
            <a:off x="833120" y="1994972"/>
            <a:ext cx="4988560" cy="136792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KUKACA, PAUKA i STONOGA s izmetom izlaze iz tijela kroz CRIJEVNI OTVOR.</a:t>
            </a:r>
          </a:p>
        </p:txBody>
      </p:sp>
      <p:pic>
        <p:nvPicPr>
          <p:cNvPr id="4" name="Picture 16" descr="radB3AA5.jpg">
            <a:extLst>
              <a:ext uri="{FF2B5EF4-FFF2-40B4-BE49-F238E27FC236}">
                <a16:creationId xmlns:a16="http://schemas.microsoft.com/office/drawing/2014/main" xmlns="" id="{942D7D23-AC04-4D46-9020-38334E7C393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42010" y="3823709"/>
            <a:ext cx="3844470" cy="17168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 descr="rad2F1B2.jpg">
            <a:extLst>
              <a:ext uri="{FF2B5EF4-FFF2-40B4-BE49-F238E27FC236}">
                <a16:creationId xmlns:a16="http://schemas.microsoft.com/office/drawing/2014/main" xmlns="" id="{00F67FFC-C6EE-4E10-98CD-4C2E1988961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644" y="4705725"/>
            <a:ext cx="2618312" cy="16696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lydia\ŠK recenzija\prezentacije\7. r\ilustr 7\LYDIA\lici tropho 3.jpg">
            <a:extLst>
              <a:ext uri="{FF2B5EF4-FFF2-40B4-BE49-F238E27FC236}">
                <a16:creationId xmlns:a16="http://schemas.microsoft.com/office/drawing/2014/main" xmlns="" id="{D283862E-9698-41DF-B262-186F5C42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67817" y="3630798"/>
            <a:ext cx="2496951" cy="20215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8FFC2C7C-AFAE-4E96-AC21-032A98E50569}"/>
              </a:ext>
            </a:extLst>
          </p:cNvPr>
          <p:cNvSpPr/>
          <p:nvPr/>
        </p:nvSpPr>
        <p:spPr>
          <a:xfrm>
            <a:off x="6469808" y="1954398"/>
            <a:ext cx="5394960" cy="125616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KOLUTIĆAVACA i kopnenih MEKUŠACA izlaze kroz otvor za izlučivanje.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258F6F7-7CE7-4028-A765-CA7A4946C383}"/>
              </a:ext>
            </a:extLst>
          </p:cNvPr>
          <p:cNvSpPr txBox="1"/>
          <p:nvPr/>
        </p:nvSpPr>
        <p:spPr>
          <a:xfrm>
            <a:off x="1327112" y="256495"/>
            <a:ext cx="4921289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koje načine beskralježnjaci filtriraju tjelesne tekućine i izdvajaju otpadne tvari?</a:t>
            </a:r>
          </a:p>
        </p:txBody>
      </p:sp>
    </p:spTree>
    <p:extLst>
      <p:ext uri="{BB962C8B-B14F-4D97-AF65-F5344CB8AC3E}">
        <p14:creationId xmlns:p14="http://schemas.microsoft.com/office/powerpoint/2010/main" xmlns="" val="39455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550BDC74-623E-4FBC-B3EB-8BD86E76EB44}"/>
              </a:ext>
            </a:extLst>
          </p:cNvPr>
          <p:cNvSpPr/>
          <p:nvPr/>
        </p:nvSpPr>
        <p:spPr>
          <a:xfrm>
            <a:off x="213359" y="276085"/>
            <a:ext cx="11216641" cy="163057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Životinje </a:t>
            </a: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SLATKIH VODA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(npr. pastrve) sadržavaju tjelesne tekućine s VIŠOM koncentracijom otopljenih soli, nego što ih je u vodi u kojoj žive.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 im osmozom neprestano ULAZI u tijelo te ju aktivno IZBACUJU iz tijela razrijeđenom mokraćom.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tog razloga slatkovodne ribe NIKADA NE PIJU VODU, a sol i druge tvari dobivaju iz hrane.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E4203B12-67DA-4297-A644-1AF4F2155EFD}"/>
              </a:ext>
            </a:extLst>
          </p:cNvPr>
          <p:cNvSpPr/>
          <p:nvPr/>
        </p:nvSpPr>
        <p:spPr>
          <a:xfrm>
            <a:off x="214278" y="4134448"/>
            <a:ext cx="1686560" cy="89475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 mokraćom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18058A82-C718-4EBD-9BD2-C24FA33687D0}"/>
              </a:ext>
            </a:extLst>
          </p:cNvPr>
          <p:cNvSpPr/>
          <p:nvPr/>
        </p:nvSpPr>
        <p:spPr>
          <a:xfrm>
            <a:off x="8875739" y="4795455"/>
            <a:ext cx="1571050" cy="85600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 + VODA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F2D1320-8864-4139-9649-92851648B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58" y="2323629"/>
            <a:ext cx="6832661" cy="397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120AB712-66D7-4290-8568-D35B7D16611C}"/>
              </a:ext>
            </a:extLst>
          </p:cNvPr>
          <p:cNvSpPr/>
          <p:nvPr/>
        </p:nvSpPr>
        <p:spPr>
          <a:xfrm>
            <a:off x="2217452" y="2463879"/>
            <a:ext cx="2607341" cy="59423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veća koncentracija VODE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14A36F9F-DAE8-4F42-8267-B3E9A35A0034}"/>
              </a:ext>
            </a:extLst>
          </p:cNvPr>
          <p:cNvSpPr/>
          <p:nvPr/>
        </p:nvSpPr>
        <p:spPr>
          <a:xfrm>
            <a:off x="3699509" y="4168939"/>
            <a:ext cx="2169289" cy="59423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veća koncentracija SOLI</a:t>
            </a:r>
          </a:p>
        </p:txBody>
      </p:sp>
      <p:sp>
        <p:nvSpPr>
          <p:cNvPr id="14" name="Strelica: zakrivljeno prema dolje 13">
            <a:extLst>
              <a:ext uri="{FF2B5EF4-FFF2-40B4-BE49-F238E27FC236}">
                <a16:creationId xmlns:a16="http://schemas.microsoft.com/office/drawing/2014/main" xmlns="" id="{DEE05DF3-5447-4EAA-8261-62F5995990FF}"/>
              </a:ext>
            </a:extLst>
          </p:cNvPr>
          <p:cNvSpPr/>
          <p:nvPr/>
        </p:nvSpPr>
        <p:spPr>
          <a:xfrm rot="2804481" flipH="1">
            <a:off x="8021637" y="4239725"/>
            <a:ext cx="1381767" cy="594238"/>
          </a:xfrm>
          <a:prstGeom prst="curvedDown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Strelica: zakrivljeno prema dolje 14">
            <a:extLst>
              <a:ext uri="{FF2B5EF4-FFF2-40B4-BE49-F238E27FC236}">
                <a16:creationId xmlns:a16="http://schemas.microsoft.com/office/drawing/2014/main" xmlns="" id="{163758D3-83BE-4F6F-AFC0-9CD946888B48}"/>
              </a:ext>
            </a:extLst>
          </p:cNvPr>
          <p:cNvSpPr/>
          <p:nvPr/>
        </p:nvSpPr>
        <p:spPr>
          <a:xfrm rot="10571328">
            <a:off x="1644504" y="4931163"/>
            <a:ext cx="1531297" cy="636338"/>
          </a:xfrm>
          <a:prstGeom prst="curvedDown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08723D36-8070-48F6-B548-6BDDEDDCC16D}"/>
              </a:ext>
            </a:extLst>
          </p:cNvPr>
          <p:cNvSpPr txBox="1"/>
          <p:nvPr/>
        </p:nvSpPr>
        <p:spPr>
          <a:xfrm>
            <a:off x="8804619" y="2786475"/>
            <a:ext cx="3387381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koje načine životinje slatkih voda reguliraju sastav svojih tekućina?</a:t>
            </a:r>
          </a:p>
        </p:txBody>
      </p:sp>
    </p:spTree>
    <p:extLst>
      <p:ext uri="{BB962C8B-B14F-4D97-AF65-F5344CB8AC3E}">
        <p14:creationId xmlns:p14="http://schemas.microsoft.com/office/powerpoint/2010/main" xmlns="" val="16811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902B1B8E-1F48-4579-8203-459EC462532B}"/>
              </a:ext>
            </a:extLst>
          </p:cNvPr>
          <p:cNvSpPr/>
          <p:nvPr/>
        </p:nvSpPr>
        <p:spPr>
          <a:xfrm>
            <a:off x="279981" y="301864"/>
            <a:ext cx="10835060" cy="163057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Životinje </a:t>
            </a:r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SLANIH VODA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npr. ( kovač) sadržavaju tjelesne tekućine s NIŽOM koncentracijom otopljenih soli, nego što ih je u vodi u kojoj žive.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Vodu osmozom neprestano GUBE iz tijela pa mokraćom luče minimalnu količinu vode, PIJU morsku vodu i aktivno IZBACUJU VIŠAK SOLI kroz škrge.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B4863BC-139D-48E2-92C3-628FB918A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48" b="5585"/>
          <a:stretch/>
        </p:blipFill>
        <p:spPr>
          <a:xfrm>
            <a:off x="2502386" y="2052638"/>
            <a:ext cx="5879614" cy="4602957"/>
          </a:xfrm>
          <a:prstGeom prst="rect">
            <a:avLst/>
          </a:prstGeom>
        </p:spPr>
      </p:pic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699972F0-A370-43DB-97C0-25CE66A74969}"/>
              </a:ext>
            </a:extLst>
          </p:cNvPr>
          <p:cNvSpPr/>
          <p:nvPr/>
        </p:nvSpPr>
        <p:spPr>
          <a:xfrm>
            <a:off x="3196834" y="5821950"/>
            <a:ext cx="2245359" cy="59423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veća koncentracija SOLI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0E2A2C2B-30B4-4737-BE0D-D7F05D705C42}"/>
              </a:ext>
            </a:extLst>
          </p:cNvPr>
          <p:cNvSpPr/>
          <p:nvPr/>
        </p:nvSpPr>
        <p:spPr>
          <a:xfrm>
            <a:off x="4576721" y="4577335"/>
            <a:ext cx="2057760" cy="59423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veća koncentracija VODE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E4FF6D3E-55FB-428D-9D9A-E7B25BED2171}"/>
              </a:ext>
            </a:extLst>
          </p:cNvPr>
          <p:cNvSpPr/>
          <p:nvPr/>
        </p:nvSpPr>
        <p:spPr>
          <a:xfrm>
            <a:off x="7703217" y="4854543"/>
            <a:ext cx="1686560" cy="5942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piju VODU</a:t>
            </a:r>
          </a:p>
        </p:txBody>
      </p:sp>
      <p:sp>
        <p:nvSpPr>
          <p:cNvPr id="14" name="Strelica: zakrivljeno prema dolje 13">
            <a:extLst>
              <a:ext uri="{FF2B5EF4-FFF2-40B4-BE49-F238E27FC236}">
                <a16:creationId xmlns:a16="http://schemas.microsoft.com/office/drawing/2014/main" xmlns="" id="{14E85505-3C25-4C3C-A162-DB652B184BB2}"/>
              </a:ext>
            </a:extLst>
          </p:cNvPr>
          <p:cNvSpPr/>
          <p:nvPr/>
        </p:nvSpPr>
        <p:spPr>
          <a:xfrm rot="1957344" flipH="1">
            <a:off x="6922547" y="4056546"/>
            <a:ext cx="1472561" cy="594238"/>
          </a:xfrm>
          <a:prstGeom prst="curvedDown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xmlns="" id="{7C689650-489E-4C47-B08F-88AC055E9E8E}"/>
              </a:ext>
            </a:extLst>
          </p:cNvPr>
          <p:cNvSpPr/>
          <p:nvPr/>
        </p:nvSpPr>
        <p:spPr>
          <a:xfrm>
            <a:off x="6876761" y="2724638"/>
            <a:ext cx="1574800" cy="5942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višak SOLI</a:t>
            </a:r>
          </a:p>
        </p:txBody>
      </p:sp>
      <p:sp>
        <p:nvSpPr>
          <p:cNvPr id="17" name="Strelica: zakrivljeno prema dolje 16">
            <a:extLst>
              <a:ext uri="{FF2B5EF4-FFF2-40B4-BE49-F238E27FC236}">
                <a16:creationId xmlns:a16="http://schemas.microsoft.com/office/drawing/2014/main" xmlns="" id="{70925BCC-C1B1-4EB9-81C8-598799B5A4AA}"/>
              </a:ext>
            </a:extLst>
          </p:cNvPr>
          <p:cNvSpPr/>
          <p:nvPr/>
        </p:nvSpPr>
        <p:spPr>
          <a:xfrm rot="7008090" flipH="1" flipV="1">
            <a:off x="5505800" y="3218311"/>
            <a:ext cx="1472561" cy="678242"/>
          </a:xfrm>
          <a:prstGeom prst="curvedDown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20BC58FA-AAB0-45B0-92ED-28E371BAEFB3}"/>
              </a:ext>
            </a:extLst>
          </p:cNvPr>
          <p:cNvSpPr txBox="1"/>
          <p:nvPr/>
        </p:nvSpPr>
        <p:spPr>
          <a:xfrm>
            <a:off x="8695604" y="2957267"/>
            <a:ext cx="3387381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koje načine životinje slanih voda reguliraju sastav svojih tekućina?</a:t>
            </a:r>
          </a:p>
        </p:txBody>
      </p:sp>
    </p:spTree>
    <p:extLst>
      <p:ext uri="{BB962C8B-B14F-4D97-AF65-F5344CB8AC3E}">
        <p14:creationId xmlns:p14="http://schemas.microsoft.com/office/powerpoint/2010/main" xmlns="" val="2947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1975CE35-4040-4BFC-B63A-3A3C139395FE}"/>
              </a:ext>
            </a:extLst>
          </p:cNvPr>
          <p:cNvSpPr/>
          <p:nvPr/>
        </p:nvSpPr>
        <p:spPr>
          <a:xfrm>
            <a:off x="4561840" y="1344035"/>
            <a:ext cx="6686500" cy="78442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Otpadne tvari uklanjaju DIFUZIJOM preko površine tijela.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AB765494-723A-4916-9477-A55DDC5F8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97358" y="2953951"/>
            <a:ext cx="3069563" cy="2302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F3C52D9-B7D0-4360-BC4A-6C09C08DC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918" y="3360667"/>
            <a:ext cx="3069563" cy="2302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9822856-0D59-4FCE-9434-4555C2DCC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568" y="2439313"/>
            <a:ext cx="3069562" cy="2302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1B6915C0-E7EF-4F76-AF13-BB8FEC7DA156}"/>
              </a:ext>
            </a:extLst>
          </p:cNvPr>
          <p:cNvSpPr txBox="1"/>
          <p:nvPr/>
        </p:nvSpPr>
        <p:spPr>
          <a:xfrm>
            <a:off x="2360433" y="526762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spužva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B721A17-4703-42B9-9F00-BA579B3EE77E}"/>
              </a:ext>
            </a:extLst>
          </p:cNvPr>
          <p:cNvSpPr txBox="1"/>
          <p:nvPr/>
        </p:nvSpPr>
        <p:spPr>
          <a:xfrm>
            <a:off x="8699758" y="51446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žarnjaci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1DD685C-0750-4948-A04E-D391B8CC2699}"/>
              </a:ext>
            </a:extLst>
          </p:cNvPr>
          <p:cNvSpPr txBox="1"/>
          <p:nvPr/>
        </p:nvSpPr>
        <p:spPr>
          <a:xfrm>
            <a:off x="698260" y="426783"/>
            <a:ext cx="3387381" cy="23083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spužve i žarnjaci reguliraju sastav svojih tekućina ako nemaju ni dišni ni optjecajni sustav, a ni organe za izlučivanje?</a:t>
            </a:r>
          </a:p>
        </p:txBody>
      </p:sp>
    </p:spTree>
    <p:extLst>
      <p:ext uri="{BB962C8B-B14F-4D97-AF65-F5344CB8AC3E}">
        <p14:creationId xmlns:p14="http://schemas.microsoft.com/office/powerpoint/2010/main" xmlns="" val="33700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656252A5-519E-4343-86CF-7E9597FA4FFC}"/>
              </a:ext>
            </a:extLst>
          </p:cNvPr>
          <p:cNvSpPr/>
          <p:nvPr/>
        </p:nvSpPr>
        <p:spPr>
          <a:xfrm>
            <a:off x="943660" y="1593146"/>
            <a:ext cx="10304680" cy="104076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Rakovi otpadne tvari izlučuju preko TICALNIH ŽLIJEZDA, a ježinci VODOŽILNIM SUSTAVOM.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1C142B-B8EF-44E8-92AE-B5962EA77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58" y="2849024"/>
            <a:ext cx="3168543" cy="2279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2EF3B9-7B0B-48E7-A8DE-E6B314913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50" y="4224093"/>
            <a:ext cx="3060119" cy="2279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AD22107-7653-4CE8-B950-AAD20ABC6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541" y="2849025"/>
            <a:ext cx="3039720" cy="2279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24F40F90-CCD9-4AB1-9BDB-DB8C3AB72586}"/>
              </a:ext>
            </a:extLst>
          </p:cNvPr>
          <p:cNvSpPr txBox="1"/>
          <p:nvPr/>
        </p:nvSpPr>
        <p:spPr>
          <a:xfrm>
            <a:off x="2744629" y="5628640"/>
            <a:ext cx="8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rakovi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BFA5CC2-D3B9-4755-AA2B-F44C149C9185}"/>
              </a:ext>
            </a:extLst>
          </p:cNvPr>
          <p:cNvSpPr txBox="1"/>
          <p:nvPr/>
        </p:nvSpPr>
        <p:spPr>
          <a:xfrm>
            <a:off x="9348629" y="5443974"/>
            <a:ext cx="8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ježinci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B59758D-F480-4BBD-BEB3-7B8C915FA95F}"/>
              </a:ext>
            </a:extLst>
          </p:cNvPr>
          <p:cNvSpPr txBox="1"/>
          <p:nvPr/>
        </p:nvSpPr>
        <p:spPr>
          <a:xfrm>
            <a:off x="1325169" y="203416"/>
            <a:ext cx="3387381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rakovi i ježinci reguliraju sastav svojih tekućina?</a:t>
            </a:r>
          </a:p>
        </p:txBody>
      </p:sp>
    </p:spTree>
    <p:extLst>
      <p:ext uri="{BB962C8B-B14F-4D97-AF65-F5344CB8AC3E}">
        <p14:creationId xmlns:p14="http://schemas.microsoft.com/office/powerpoint/2010/main" xmlns="" val="8644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5991606E-62A4-4102-AF37-335A8C92104B}"/>
              </a:ext>
            </a:extLst>
          </p:cNvPr>
          <p:cNvSpPr/>
          <p:nvPr/>
        </p:nvSpPr>
        <p:spPr>
          <a:xfrm>
            <a:off x="4682602" y="1318849"/>
            <a:ext cx="6940438" cy="90056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Izbacuju ih DIFUZIJOM preko stanične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stijenke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okoliš.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6224551-8767-477E-B2FF-B329B82A9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73" y="3429000"/>
            <a:ext cx="3541873" cy="2350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49852C7-038F-4C6F-B792-B0C732188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016" y="2617919"/>
            <a:ext cx="2440678" cy="1830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5E1D108-5CC2-4B3C-97CD-13C5E5C5D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661" y="4719427"/>
            <a:ext cx="2556108" cy="1917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57F78C59-A11C-42D8-AAD7-47E714E5E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660" y="2617919"/>
            <a:ext cx="2556108" cy="1703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E9A94F8-39C8-42FB-8421-0D3DAD04A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7145" y="4726100"/>
            <a:ext cx="2440678" cy="162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1510DFF7-C4FE-45F2-864A-9E365D273466}"/>
              </a:ext>
            </a:extLst>
          </p:cNvPr>
          <p:cNvSpPr txBox="1"/>
          <p:nvPr/>
        </p:nvSpPr>
        <p:spPr>
          <a:xfrm>
            <a:off x="2550160" y="5982870"/>
            <a:ext cx="61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alge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6B0DBBB-1A0E-440D-8C3B-D5407509C937}"/>
              </a:ext>
            </a:extLst>
          </p:cNvPr>
          <p:cNvSpPr txBox="1"/>
          <p:nvPr/>
        </p:nvSpPr>
        <p:spPr>
          <a:xfrm>
            <a:off x="8578710" y="5169819"/>
            <a:ext cx="70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gljive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757A670-7B82-4450-906B-F99D0CB6328C}"/>
              </a:ext>
            </a:extLst>
          </p:cNvPr>
          <p:cNvSpPr txBox="1"/>
          <p:nvPr/>
        </p:nvSpPr>
        <p:spPr>
          <a:xfrm>
            <a:off x="698260" y="426783"/>
            <a:ext cx="3387381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koji način alge i gljive izbacuju otpadne tvari?</a:t>
            </a:r>
          </a:p>
        </p:txBody>
      </p:sp>
    </p:spTree>
    <p:extLst>
      <p:ext uri="{BB962C8B-B14F-4D97-AF65-F5344CB8AC3E}">
        <p14:creationId xmlns:p14="http://schemas.microsoft.com/office/powerpoint/2010/main" xmlns="" val="767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0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F3E4309E-B080-4032-B4B5-D3614066DF13}"/>
              </a:ext>
            </a:extLst>
          </p:cNvPr>
          <p:cNvSpPr/>
          <p:nvPr/>
        </p:nvSpPr>
        <p:spPr>
          <a:xfrm>
            <a:off x="6238243" y="2683213"/>
            <a:ext cx="5587998" cy="194974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Procesom TRANSPIRACIJE kroz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puči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 im služi kao prijevozno sredstvo za različite tvari u biljci.</a:t>
            </a:r>
          </a:p>
        </p:txBody>
      </p:sp>
      <p:pic>
        <p:nvPicPr>
          <p:cNvPr id="3" name="Picture 7" descr="radA097E.jpg">
            <a:extLst>
              <a:ext uri="{FF2B5EF4-FFF2-40B4-BE49-F238E27FC236}">
                <a16:creationId xmlns:a16="http://schemas.microsoft.com/office/drawing/2014/main" xmlns="" id="{38892CFE-226E-4072-A142-68607BF23D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439" y="581341"/>
            <a:ext cx="4399281" cy="4894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D2959F79-AFF9-4FF1-A1D6-B0BFB8353498}"/>
              </a:ext>
            </a:extLst>
          </p:cNvPr>
          <p:cNvSpPr txBox="1"/>
          <p:nvPr/>
        </p:nvSpPr>
        <p:spPr>
          <a:xfrm>
            <a:off x="7170180" y="833183"/>
            <a:ext cx="3387381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s biljkama? Kako one reguliraju količinu vode u tijelu?</a:t>
            </a:r>
          </a:p>
        </p:txBody>
      </p:sp>
    </p:spTree>
    <p:extLst>
      <p:ext uri="{BB962C8B-B14F-4D97-AF65-F5344CB8AC3E}">
        <p14:creationId xmlns:p14="http://schemas.microsoft.com/office/powerpoint/2010/main" xmlns="" val="28922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7AD3C671-0D6F-4A07-BA1E-93D8B4540669}"/>
              </a:ext>
            </a:extLst>
          </p:cNvPr>
          <p:cNvSpPr/>
          <p:nvPr/>
        </p:nvSpPr>
        <p:spPr>
          <a:xfrm>
            <a:off x="1626375" y="3695628"/>
            <a:ext cx="8460657" cy="67337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JEDNOSTANIČNI ORGANIZMI sastav stanične tekućine reguliraju DIFUZIJOM i OSMOZOM kroz staničnu membranu npr. </a:t>
            </a:r>
            <a:r>
              <a:rPr lang="hr-H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arheje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bakterije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705ECFA-46BD-4BD2-A3E8-FF83719C3A6F}"/>
              </a:ext>
            </a:extLst>
          </p:cNvPr>
          <p:cNvSpPr txBox="1"/>
          <p:nvPr/>
        </p:nvSpPr>
        <p:spPr>
          <a:xfrm>
            <a:off x="1626376" y="6796653"/>
            <a:ext cx="3100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2" tooltip="https://en.wikipedia.org/wiki/Amoeba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3" tooltip="https://creativecommons.org/licenses/by-sa/3.0/"/>
              </a:rPr>
              <a:t>CC BY-SA</a:t>
            </a:r>
            <a:endParaRPr lang="hr-HR" sz="90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0F58D357-E1A7-4E60-83AE-6DBFA607B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375" y="1137920"/>
            <a:ext cx="2846195" cy="2134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Rezervirano mjesto sadržaja 7">
            <a:extLst>
              <a:ext uri="{FF2B5EF4-FFF2-40B4-BE49-F238E27FC236}">
                <a16:creationId xmlns:a16="http://schemas.microsoft.com/office/drawing/2014/main" xmlns="" id="{0FCE1403-4E00-4501-B204-7342BDB01D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478"/>
          <a:stretch/>
        </p:blipFill>
        <p:spPr>
          <a:xfrm>
            <a:off x="4135121" y="4741578"/>
            <a:ext cx="4135792" cy="17385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BCDA7E1-00AB-413D-ABEA-D30ADC8EB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464" y="1110786"/>
            <a:ext cx="2846196" cy="2134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11A69917-CC4C-4A24-B11E-0DBC8DAE056A}"/>
              </a:ext>
            </a:extLst>
          </p:cNvPr>
          <p:cNvSpPr txBox="1"/>
          <p:nvPr/>
        </p:nvSpPr>
        <p:spPr>
          <a:xfrm>
            <a:off x="3723931" y="1254476"/>
            <a:ext cx="77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/>
              <a:t>arheje</a:t>
            </a:r>
            <a:endParaRPr lang="hr-HR" i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FE59201-D2FD-43E1-A235-385EA926A15F}"/>
              </a:ext>
            </a:extLst>
          </p:cNvPr>
          <p:cNvSpPr txBox="1"/>
          <p:nvPr/>
        </p:nvSpPr>
        <p:spPr>
          <a:xfrm>
            <a:off x="7286794" y="2793040"/>
            <a:ext cx="105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bakterije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9CD940E1-407F-4C25-8DAC-37D4DE0AFBF8}"/>
              </a:ext>
            </a:extLst>
          </p:cNvPr>
          <p:cNvSpPr txBox="1"/>
          <p:nvPr/>
        </p:nvSpPr>
        <p:spPr>
          <a:xfrm>
            <a:off x="8679415" y="897192"/>
            <a:ext cx="3059073" cy="23083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s jednostaničnim organizmima? Reguliraju li oni sastav stanične tekućine?</a:t>
            </a:r>
          </a:p>
        </p:txBody>
      </p:sp>
    </p:spTree>
    <p:extLst>
      <p:ext uri="{BB962C8B-B14F-4D97-AF65-F5344CB8AC3E}">
        <p14:creationId xmlns:p14="http://schemas.microsoft.com/office/powerpoint/2010/main" xmlns="" val="21877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7A959DBC-10EF-499F-9816-CFF395F6E6B0}"/>
              </a:ext>
            </a:extLst>
          </p:cNvPr>
          <p:cNvSpPr/>
          <p:nvPr/>
        </p:nvSpPr>
        <p:spPr>
          <a:xfrm>
            <a:off x="1481439" y="532182"/>
            <a:ext cx="8549825" cy="87816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 zasebni </a:t>
            </a:r>
            <a:r>
              <a:rPr lang="hr-H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organeli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protista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proces regulacije sastava stanične tekućine.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786DD2E3-673F-4A14-AAAF-E578B9F89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716309" y="3692288"/>
            <a:ext cx="3198333" cy="2257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C8287F6-CDAB-40B5-96F6-9B66B1BCF6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23" t="31722" r="19349" b="13691"/>
          <a:stretch/>
        </p:blipFill>
        <p:spPr>
          <a:xfrm>
            <a:off x="8222634" y="2206289"/>
            <a:ext cx="3394121" cy="1989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D329DAC-4962-4475-9858-872CF0B412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81" t="12235" r="26118" b="2908"/>
          <a:stretch/>
        </p:blipFill>
        <p:spPr>
          <a:xfrm>
            <a:off x="1178560" y="2217947"/>
            <a:ext cx="3098800" cy="2504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5FECF392-BF6F-431B-93AA-D4FF54ED87AC}"/>
              </a:ext>
            </a:extLst>
          </p:cNvPr>
          <p:cNvSpPr txBox="1"/>
          <p:nvPr/>
        </p:nvSpPr>
        <p:spPr>
          <a:xfrm>
            <a:off x="2190861" y="4945928"/>
            <a:ext cx="10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papučica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7188BFE-B917-4C7A-8E9E-119977CA911F}"/>
              </a:ext>
            </a:extLst>
          </p:cNvPr>
          <p:cNvSpPr txBox="1"/>
          <p:nvPr/>
        </p:nvSpPr>
        <p:spPr>
          <a:xfrm>
            <a:off x="5952105" y="6074697"/>
            <a:ext cx="10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ameba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DD0E835-65D4-4757-924C-8590992A6FCF}"/>
              </a:ext>
            </a:extLst>
          </p:cNvPr>
          <p:cNvSpPr txBox="1"/>
          <p:nvPr/>
        </p:nvSpPr>
        <p:spPr>
          <a:xfrm>
            <a:off x="9494165" y="4372121"/>
            <a:ext cx="10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/>
              <a:t>euglena</a:t>
            </a:r>
            <a:endParaRPr lang="hr-HR" i="1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76A245A0-B151-45A2-864B-C701675781E0}"/>
              </a:ext>
            </a:extLst>
          </p:cNvPr>
          <p:cNvSpPr txBox="1"/>
          <p:nvPr/>
        </p:nvSpPr>
        <p:spPr>
          <a:xfrm>
            <a:off x="4792865" y="1766488"/>
            <a:ext cx="3059073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su KONTRAKTILNE VAKUOLE (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stezljivi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mjehurići)?</a:t>
            </a:r>
          </a:p>
        </p:txBody>
      </p:sp>
    </p:spTree>
    <p:extLst>
      <p:ext uri="{BB962C8B-B14F-4D97-AF65-F5344CB8AC3E}">
        <p14:creationId xmlns:p14="http://schemas.microsoft.com/office/powerpoint/2010/main" xmlns="" val="22434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11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05A49BB6-A699-419E-BA69-318FC639618E}"/>
              </a:ext>
            </a:extLst>
          </p:cNvPr>
          <p:cNvSpPr/>
          <p:nvPr/>
        </p:nvSpPr>
        <p:spPr>
          <a:xfrm>
            <a:off x="908980" y="1312576"/>
            <a:ext cx="3604163" cy="99525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održavanje stalnih uvjeta u organizmu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BF4B9809-3DDF-4791-B432-33CED3459A9D}"/>
              </a:ext>
            </a:extLst>
          </p:cNvPr>
          <p:cNvSpPr/>
          <p:nvPr/>
        </p:nvSpPr>
        <p:spPr>
          <a:xfrm>
            <a:off x="5453034" y="1303930"/>
            <a:ext cx="3754245" cy="15562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STALNA: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TEMPERATURA TIJELA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KRVNI TLAK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OPSKRBA TIJELA KISIKOM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583A187-D000-4C0F-B7F5-EC9C6C6D1B95}"/>
              </a:ext>
            </a:extLst>
          </p:cNvPr>
          <p:cNvSpPr txBox="1"/>
          <p:nvPr/>
        </p:nvSpPr>
        <p:spPr>
          <a:xfrm>
            <a:off x="816746" y="456399"/>
            <a:ext cx="3696397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Koja je uloga </a:t>
            </a:r>
            <a:r>
              <a:rPr lang="hr-HR" sz="2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homeostaze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BD6B4E0D-63E1-494B-8567-D19FA6F6F899}"/>
              </a:ext>
            </a:extLst>
          </p:cNvPr>
          <p:cNvSpPr txBox="1"/>
          <p:nvPr/>
        </p:nvSpPr>
        <p:spPr>
          <a:xfrm>
            <a:off x="5510667" y="456399"/>
            <a:ext cx="2739254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Koji su to uvjeti?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xmlns="" id="{8A36CE7B-07B6-4E02-B6A0-C106985E2EFB}"/>
              </a:ext>
            </a:extLst>
          </p:cNvPr>
          <p:cNvSpPr/>
          <p:nvPr/>
        </p:nvSpPr>
        <p:spPr>
          <a:xfrm>
            <a:off x="5637139" y="4579416"/>
            <a:ext cx="4079950" cy="5942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oslobađa se ENERGIJA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xmlns="" id="{E36E00D4-F57B-4081-A997-18174DD7D898}"/>
              </a:ext>
            </a:extLst>
          </p:cNvPr>
          <p:cNvSpPr/>
          <p:nvPr/>
        </p:nvSpPr>
        <p:spPr>
          <a:xfrm>
            <a:off x="5637139" y="5387978"/>
            <a:ext cx="4555005" cy="74605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nastaju nove tvari - VODA, CO</a:t>
            </a:r>
            <a:r>
              <a:rPr lang="hr-HR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UREA</a:t>
            </a:r>
            <a:endParaRPr lang="hr-HR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0A3C85C9-C5AA-4EFB-8764-ECA1270B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07278" y="4546406"/>
            <a:ext cx="2794911" cy="186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D7A8CACB-7FA3-45B6-B52A-67EDF0F3B6BA}"/>
              </a:ext>
            </a:extLst>
          </p:cNvPr>
          <p:cNvSpPr txBox="1"/>
          <p:nvPr/>
        </p:nvSpPr>
        <p:spPr>
          <a:xfrm>
            <a:off x="485627" y="3245125"/>
            <a:ext cx="4838211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se događa metaboličkom razgradnjom hrane i pića koje svakodnevno unosimo u organizam?</a:t>
            </a:r>
            <a:endParaRPr lang="hr-HR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38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15" grpId="0" animBg="1"/>
      <p:bldP spid="17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09884BAB-2A17-40F3-899D-B8A63F1182CE}"/>
              </a:ext>
            </a:extLst>
          </p:cNvPr>
          <p:cNvSpPr/>
          <p:nvPr/>
        </p:nvSpPr>
        <p:spPr>
          <a:xfrm>
            <a:off x="706788" y="561629"/>
            <a:ext cx="9183951" cy="8611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MOKRAĆE - najčešća i najvažnija laboratorijska metoda procjene zdravstvenog stanja čovjeka.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884FDC08-4AA9-4984-B80B-6D198CC692B0}"/>
              </a:ext>
            </a:extLst>
          </p:cNvPr>
          <p:cNvSpPr/>
          <p:nvPr/>
        </p:nvSpPr>
        <p:spPr>
          <a:xfrm>
            <a:off x="2421822" y="3727180"/>
            <a:ext cx="1713104" cy="86113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 se i analizira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7FB96FC2-CBAE-49AB-BCD1-709A8C041F0A}"/>
              </a:ext>
            </a:extLst>
          </p:cNvPr>
          <p:cNvSpPr/>
          <p:nvPr/>
        </p:nvSpPr>
        <p:spPr>
          <a:xfrm>
            <a:off x="5317994" y="4781377"/>
            <a:ext cx="1713104" cy="8611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PH-vrijednost mokraće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C34EAFA4-F356-4BDF-AB37-2F31FCA40CA7}"/>
              </a:ext>
            </a:extLst>
          </p:cNvPr>
          <p:cNvSpPr/>
          <p:nvPr/>
        </p:nvSpPr>
        <p:spPr>
          <a:xfrm>
            <a:off x="5298763" y="1780030"/>
            <a:ext cx="1713104" cy="8611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IZGLED mokraće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17DBFA9C-8F6C-4CEE-8EB0-08311E562C4E}"/>
              </a:ext>
            </a:extLst>
          </p:cNvPr>
          <p:cNvSpPr/>
          <p:nvPr/>
        </p:nvSpPr>
        <p:spPr>
          <a:xfrm>
            <a:off x="5298763" y="2773937"/>
            <a:ext cx="1713104" cy="8611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BOJA mokraće</a:t>
            </a:r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xmlns="" id="{01501BF7-5685-45B7-BE36-D56C1709227B}"/>
              </a:ext>
            </a:extLst>
          </p:cNvPr>
          <p:cNvSpPr/>
          <p:nvPr/>
        </p:nvSpPr>
        <p:spPr>
          <a:xfrm rot="16200000">
            <a:off x="4590154" y="3692263"/>
            <a:ext cx="228643" cy="97606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xmlns="" id="{8A526026-B9AE-4978-8BA5-72D9CEA690D3}"/>
              </a:ext>
            </a:extLst>
          </p:cNvPr>
          <p:cNvSpPr/>
          <p:nvPr/>
        </p:nvSpPr>
        <p:spPr>
          <a:xfrm rot="18035906">
            <a:off x="4566993" y="4310081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CEA3570D-A5E6-48C4-B0F8-A3D2D84BE42E}"/>
              </a:ext>
            </a:extLst>
          </p:cNvPr>
          <p:cNvSpPr/>
          <p:nvPr/>
        </p:nvSpPr>
        <p:spPr>
          <a:xfrm>
            <a:off x="5317994" y="3787470"/>
            <a:ext cx="1713104" cy="8611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MIRIS mokraće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xmlns="" id="{5BD51AD5-1B6C-4D14-84DA-241C419CD9A4}"/>
              </a:ext>
            </a:extLst>
          </p:cNvPr>
          <p:cNvSpPr/>
          <p:nvPr/>
        </p:nvSpPr>
        <p:spPr>
          <a:xfrm>
            <a:off x="5317994" y="5794910"/>
            <a:ext cx="1713104" cy="8611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PRISUTNOST TVARI</a:t>
            </a:r>
          </a:p>
        </p:txBody>
      </p:sp>
      <p:sp>
        <p:nvSpPr>
          <p:cNvPr id="15" name="Strelica: prema dolje 14">
            <a:extLst>
              <a:ext uri="{FF2B5EF4-FFF2-40B4-BE49-F238E27FC236}">
                <a16:creationId xmlns:a16="http://schemas.microsoft.com/office/drawing/2014/main" xmlns="" id="{099FA8E7-6459-47DC-993E-16921CA6DAB0}"/>
              </a:ext>
            </a:extLst>
          </p:cNvPr>
          <p:cNvSpPr/>
          <p:nvPr/>
        </p:nvSpPr>
        <p:spPr>
          <a:xfrm rot="18691128">
            <a:off x="4360835" y="4365037"/>
            <a:ext cx="198166" cy="212232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5A5AC25-25C9-4A3E-8360-19DE9B0AC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236" y="4039753"/>
            <a:ext cx="2143272" cy="2395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4F8DF29-2ABC-47B7-BE4F-214672AD5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533" y="1828113"/>
            <a:ext cx="2440678" cy="162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Strelica: prema dolje 20">
            <a:extLst>
              <a:ext uri="{FF2B5EF4-FFF2-40B4-BE49-F238E27FC236}">
                <a16:creationId xmlns:a16="http://schemas.microsoft.com/office/drawing/2014/main" xmlns="" id="{C523A76B-4D9E-4822-9B4C-ACA19750EB2F}"/>
              </a:ext>
            </a:extLst>
          </p:cNvPr>
          <p:cNvSpPr/>
          <p:nvPr/>
        </p:nvSpPr>
        <p:spPr>
          <a:xfrm rot="15013344">
            <a:off x="4571012" y="2939922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trelica: prema dolje 23">
            <a:extLst>
              <a:ext uri="{FF2B5EF4-FFF2-40B4-BE49-F238E27FC236}">
                <a16:creationId xmlns:a16="http://schemas.microsoft.com/office/drawing/2014/main" xmlns="" id="{A0F21F87-B387-499A-8137-F87FA4FE3045}"/>
              </a:ext>
            </a:extLst>
          </p:cNvPr>
          <p:cNvSpPr/>
          <p:nvPr/>
        </p:nvSpPr>
        <p:spPr>
          <a:xfrm rot="13999671">
            <a:off x="4289380" y="1823092"/>
            <a:ext cx="198166" cy="212232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94B2A77-F03E-4477-AA48-B746D17A6BFE}"/>
              </a:ext>
            </a:extLst>
          </p:cNvPr>
          <p:cNvSpPr txBox="1"/>
          <p:nvPr/>
        </p:nvSpPr>
        <p:spPr>
          <a:xfrm>
            <a:off x="725742" y="1677750"/>
            <a:ext cx="3059073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analiza mokraće i što se njome sve prati?</a:t>
            </a:r>
          </a:p>
        </p:txBody>
      </p:sp>
    </p:spTree>
    <p:extLst>
      <p:ext uri="{BB962C8B-B14F-4D97-AF65-F5344CB8AC3E}">
        <p14:creationId xmlns:p14="http://schemas.microsoft.com/office/powerpoint/2010/main" xmlns="" val="122201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4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99C72688-6D15-4C5F-9A73-46B2C6888548}"/>
              </a:ext>
            </a:extLst>
          </p:cNvPr>
          <p:cNvSpPr/>
          <p:nvPr/>
        </p:nvSpPr>
        <p:spPr>
          <a:xfrm>
            <a:off x="267617" y="1519651"/>
            <a:ext cx="2341129" cy="88234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TESTNU TRAKU/ VRPCU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C66039AE-E15A-4473-9107-090867FC4B92}"/>
              </a:ext>
            </a:extLst>
          </p:cNvPr>
          <p:cNvSpPr/>
          <p:nvPr/>
        </p:nvSpPr>
        <p:spPr>
          <a:xfrm>
            <a:off x="3461003" y="3344126"/>
            <a:ext cx="6428722" cy="125273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Ovisi o DOBI, AKTIVNOSTIMA, PREHRANI, KOLIČINI UNESENE TEKUĆINE U TIJELO, ZDRAVSTVENOM STANJU BUBREGA itd.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48816176-FD10-41D0-85F9-1726693D8686}"/>
              </a:ext>
            </a:extLst>
          </p:cNvPr>
          <p:cNvSpPr/>
          <p:nvPr/>
        </p:nvSpPr>
        <p:spPr>
          <a:xfrm>
            <a:off x="4508988" y="5317634"/>
            <a:ext cx="4931191" cy="101566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Mokraća bi trebala biti BISTRA i ŽUĆKASTA, a mokrenje VOLJNO i BEZBOLNO.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A36C0BB-D0C8-4EB5-9162-F7BAA6482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58" t="8182" r="19778" b="8512"/>
          <a:stretch/>
        </p:blipFill>
        <p:spPr>
          <a:xfrm>
            <a:off x="2932118" y="178205"/>
            <a:ext cx="1293652" cy="2882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31E3234-8378-421D-8989-B6A52903EED4}"/>
              </a:ext>
            </a:extLst>
          </p:cNvPr>
          <p:cNvSpPr txBox="1"/>
          <p:nvPr/>
        </p:nvSpPr>
        <p:spPr>
          <a:xfrm>
            <a:off x="443881" y="533023"/>
            <a:ext cx="1988599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Što prikazuje slika?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36269AA-D5E0-46A4-80E6-B211DC8F5D26}"/>
              </a:ext>
            </a:extLst>
          </p:cNvPr>
          <p:cNvSpPr txBox="1"/>
          <p:nvPr/>
        </p:nvSpPr>
        <p:spPr>
          <a:xfrm>
            <a:off x="4985985" y="301252"/>
            <a:ext cx="1988599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Koja je svrha testnih traka? 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xmlns="" id="{FE86D497-FA20-466C-AFAB-822DCF9FECAF}"/>
              </a:ext>
            </a:extLst>
          </p:cNvPr>
          <p:cNvSpPr/>
          <p:nvPr/>
        </p:nvSpPr>
        <p:spPr>
          <a:xfrm>
            <a:off x="4950908" y="1468720"/>
            <a:ext cx="4267357" cy="125273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Brzo dokazivanje prisutnost PROTEINA, GLUKOZE, KRVI i sl. u mokraći.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F8C4E02-B46B-42B7-A4F4-E42DF0B3410A}"/>
              </a:ext>
            </a:extLst>
          </p:cNvPr>
          <p:cNvSpPr txBox="1"/>
          <p:nvPr/>
        </p:nvSpPr>
        <p:spPr>
          <a:xfrm>
            <a:off x="1101568" y="3719991"/>
            <a:ext cx="1988599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čemu ovisi sastav mokraće?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0CD44D9-783A-4250-8F66-9B0D3A595914}"/>
              </a:ext>
            </a:extLst>
          </p:cNvPr>
          <p:cNvSpPr txBox="1"/>
          <p:nvPr/>
        </p:nvSpPr>
        <p:spPr>
          <a:xfrm>
            <a:off x="1954563" y="5009858"/>
            <a:ext cx="2271207" cy="16312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Kakva bi mokraća trebala biti, a kakvo bi trebalo biti mokrenje kod zdravih osoba?</a:t>
            </a:r>
          </a:p>
        </p:txBody>
      </p:sp>
    </p:spTree>
    <p:extLst>
      <p:ext uri="{BB962C8B-B14F-4D97-AF65-F5344CB8AC3E}">
        <p14:creationId xmlns:p14="http://schemas.microsoft.com/office/powerpoint/2010/main" xmlns="" val="422151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E915D56-B6E2-4A87-8576-AEC5F9D506E5}"/>
              </a:ext>
            </a:extLst>
          </p:cNvPr>
          <p:cNvSpPr txBox="1"/>
          <p:nvPr/>
        </p:nvSpPr>
        <p:spPr>
          <a:xfrm>
            <a:off x="1551321" y="533023"/>
            <a:ext cx="4087479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Zašto su infekcije mokraćnog sustava u žena češće nego u muškaraca?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A703A165-6148-4CE3-B9CD-AC3B18A6D061}"/>
              </a:ext>
            </a:extLst>
          </p:cNvPr>
          <p:cNvSpPr/>
          <p:nvPr/>
        </p:nvSpPr>
        <p:spPr>
          <a:xfrm>
            <a:off x="2746657" y="1976850"/>
            <a:ext cx="2892143" cy="182299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 kraće mokraćne cijevi od muškaraca i samim time lakšeg i bržeg prodora mikroorganizama u tijelo.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3E93C4B-49DF-4E74-A3E7-F520CEB73951}"/>
              </a:ext>
            </a:extLst>
          </p:cNvPr>
          <p:cNvSpPr txBox="1"/>
          <p:nvPr/>
        </p:nvSpPr>
        <p:spPr>
          <a:xfrm>
            <a:off x="6631321" y="1088539"/>
            <a:ext cx="4087479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Što si uočio/la istraživanjem, o čemu ovisi količina izlučene mokraće u 1 danu i kakva je njezina boja? 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48FF8DD7-67A5-4C76-9ED7-046C796E8DF1}"/>
              </a:ext>
            </a:extLst>
          </p:cNvPr>
          <p:cNvSpPr/>
          <p:nvPr/>
        </p:nvSpPr>
        <p:spPr>
          <a:xfrm>
            <a:off x="6780960" y="2888345"/>
            <a:ext cx="3788200" cy="210978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vrsti i količini unesene tekućine preko hrane i pića </a:t>
            </a: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o gubitku vode iz organizma disanjem i znojenjem </a:t>
            </a: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tijekom određenih aktivnosti.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A776514-4020-4F8A-8596-A2F9C0BD5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35190" y="4084900"/>
            <a:ext cx="1376182" cy="2240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44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63EDA3F9-1143-427D-B84B-51BEC4D842B7}"/>
              </a:ext>
            </a:extLst>
          </p:cNvPr>
          <p:cNvSpPr/>
          <p:nvPr/>
        </p:nvSpPr>
        <p:spPr>
          <a:xfrm>
            <a:off x="1622061" y="1191270"/>
            <a:ext cx="7665430" cy="86113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imamo prekomjernu količinu BAKTERIJA u mokraćnome sustavu.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BF4B9809-3DDF-4791-B432-33CED3459A9D}"/>
              </a:ext>
            </a:extLst>
          </p:cNvPr>
          <p:cNvSpPr/>
          <p:nvPr/>
        </p:nvSpPr>
        <p:spPr>
          <a:xfrm>
            <a:off x="5964474" y="3035096"/>
            <a:ext cx="3243958" cy="160918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UPALU: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MOKRAĆNE CIJEVI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MOKRAĆNOG MJEHURA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MOKRAĆOVODA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BUBREGA</a:t>
            </a:r>
          </a:p>
          <a:p>
            <a:pPr algn="ctr"/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1C824239-9A5F-4028-A187-6EEE5E90D390}"/>
              </a:ext>
            </a:extLst>
          </p:cNvPr>
          <p:cNvSpPr/>
          <p:nvPr/>
        </p:nvSpPr>
        <p:spPr>
          <a:xfrm>
            <a:off x="3989407" y="4971081"/>
            <a:ext cx="2833183" cy="134089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ANTIBIOTICIMA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uz dovoljnu količinu tekućine i </a:t>
            </a:r>
            <a:r>
              <a:rPr lang="hr-H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utopljavanje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661D7D7-1964-4B6A-BB72-5B402826DE4D}"/>
              </a:ext>
            </a:extLst>
          </p:cNvPr>
          <p:cNvSpPr txBox="1"/>
          <p:nvPr/>
        </p:nvSpPr>
        <p:spPr>
          <a:xfrm>
            <a:off x="3989407" y="6858000"/>
            <a:ext cx="42131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2" tooltip="https://healingcuisinebyelise.blogspot.com/2011/06/how-to-bladder-infection-and-uti-remedy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3" tooltip="https://creativecommons.org/licenses/by-nc-nd/3.0/"/>
              </a:rPr>
              <a:t>CC BY-NC-ND</a:t>
            </a:r>
            <a:endParaRPr lang="hr-HR" sz="90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980202BD-5258-4F56-A61E-D75D02C5B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670268" y="3086523"/>
            <a:ext cx="1237370" cy="1237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32BFDB22-B694-4856-9475-90995D7E9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196752" y="5190308"/>
            <a:ext cx="2011680" cy="1121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2A32E6D-9CF0-436E-848A-4927ED3D98D8}"/>
              </a:ext>
            </a:extLst>
          </p:cNvPr>
          <p:cNvSpPr txBox="1"/>
          <p:nvPr/>
        </p:nvSpPr>
        <p:spPr>
          <a:xfrm>
            <a:off x="1339200" y="306662"/>
            <a:ext cx="7458571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Što možemo pretpostaviti ako osjećamo peckanje tijekom mokrenja i promjenu boje mokraće?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35D78AE-7651-415C-A433-8F7C19CE5D89}"/>
              </a:ext>
            </a:extLst>
          </p:cNvPr>
          <p:cNvSpPr txBox="1"/>
          <p:nvPr/>
        </p:nvSpPr>
        <p:spPr>
          <a:xfrm>
            <a:off x="758947" y="2410173"/>
            <a:ext cx="6091562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Što te bakterije mogu prouzročiti mokraćnom sustavu?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5089B529-770C-43DA-B8F0-34C92BB743CB}"/>
              </a:ext>
            </a:extLst>
          </p:cNvPr>
          <p:cNvSpPr txBox="1"/>
          <p:nvPr/>
        </p:nvSpPr>
        <p:spPr>
          <a:xfrm>
            <a:off x="1833322" y="4323893"/>
            <a:ext cx="3163124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Čime se liječe takve upale?</a:t>
            </a:r>
          </a:p>
        </p:txBody>
      </p:sp>
    </p:spTree>
    <p:extLst>
      <p:ext uri="{BB962C8B-B14F-4D97-AF65-F5344CB8AC3E}">
        <p14:creationId xmlns:p14="http://schemas.microsoft.com/office/powerpoint/2010/main" xmlns="" val="153990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8AB43F44-779B-4607-B5BB-2F2D17D915C6}"/>
              </a:ext>
            </a:extLst>
          </p:cNvPr>
          <p:cNvSpPr/>
          <p:nvPr/>
        </p:nvSpPr>
        <p:spPr>
          <a:xfrm>
            <a:off x="5954578" y="2239782"/>
            <a:ext cx="5755230" cy="88163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UZV se kamenci razbijaju u pijesak pa uz veću količinu tekućine mokraćom izlaze iz tijela.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395C06FC-788A-4347-B4C6-1D7CE36E3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04288" y="2424825"/>
            <a:ext cx="3535648" cy="1393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E545AC9-EE34-47CE-ADDC-2E1A1734DA5C}"/>
              </a:ext>
            </a:extLst>
          </p:cNvPr>
          <p:cNvSpPr txBox="1"/>
          <p:nvPr/>
        </p:nvSpPr>
        <p:spPr>
          <a:xfrm>
            <a:off x="1504288" y="679669"/>
            <a:ext cx="3163124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Što prikazuje slika?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B57A8EB-9590-4DD2-8202-98C46082ECF1}"/>
              </a:ext>
            </a:extLst>
          </p:cNvPr>
          <p:cNvSpPr txBox="1"/>
          <p:nvPr/>
        </p:nvSpPr>
        <p:spPr>
          <a:xfrm>
            <a:off x="6789688" y="682787"/>
            <a:ext cx="3163124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 koji način se rješavaju takvi problemi u mokraćnom sustavu?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2D23F629-A988-49B1-B0C8-4A5030A618A6}"/>
              </a:ext>
            </a:extLst>
          </p:cNvPr>
          <p:cNvSpPr/>
          <p:nvPr/>
        </p:nvSpPr>
        <p:spPr>
          <a:xfrm>
            <a:off x="1791245" y="1440119"/>
            <a:ext cx="2761619" cy="7121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BUBREŽNE KAMENCE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3DD9990-3CBC-448E-9060-8E27DF2C3CA3}"/>
              </a:ext>
            </a:extLst>
          </p:cNvPr>
          <p:cNvSpPr txBox="1"/>
          <p:nvPr/>
        </p:nvSpPr>
        <p:spPr>
          <a:xfrm>
            <a:off x="1812748" y="4398228"/>
            <a:ext cx="3227187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Što je to INKONTINENCIJA?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E4112F38-1144-4477-B2FB-4FD317EC121B}"/>
              </a:ext>
            </a:extLst>
          </p:cNvPr>
          <p:cNvSpPr/>
          <p:nvPr/>
        </p:nvSpPr>
        <p:spPr>
          <a:xfrm>
            <a:off x="2214733" y="5163059"/>
            <a:ext cx="5191907" cy="8494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Nemogućnost kontrole mokrenja (najčešće kod starijih osoba)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B1B3A2D0-D2EE-4C51-8712-A61B9E721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042614" y="4023948"/>
            <a:ext cx="2336638" cy="2278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2165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xmlns="" id="{D0C7587D-2D69-4407-9E3E-FF2791FAAD78}"/>
              </a:ext>
            </a:extLst>
          </p:cNvPr>
          <p:cNvSpPr/>
          <p:nvPr/>
        </p:nvSpPr>
        <p:spPr>
          <a:xfrm rot="16200000">
            <a:off x="4653630" y="1160802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1636A02E-E4E0-4A01-BE6B-43300A84AECB}"/>
              </a:ext>
            </a:extLst>
          </p:cNvPr>
          <p:cNvSpPr/>
          <p:nvPr/>
        </p:nvSpPr>
        <p:spPr>
          <a:xfrm>
            <a:off x="5442441" y="2814506"/>
            <a:ext cx="3137343" cy="119943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ULOGU PREUZIMA DRUGI BUBREG</a:t>
            </a:r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xmlns="" id="{ED288E2E-4ACE-45E1-A4E5-C036F6F96318}"/>
              </a:ext>
            </a:extLst>
          </p:cNvPr>
          <p:cNvSpPr/>
          <p:nvPr/>
        </p:nvSpPr>
        <p:spPr>
          <a:xfrm rot="16200000">
            <a:off x="4632845" y="2926676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xmlns="" id="{F97F0A2C-7EFD-49BD-9058-FD2C32E885E4}"/>
              </a:ext>
            </a:extLst>
          </p:cNvPr>
          <p:cNvSpPr/>
          <p:nvPr/>
        </p:nvSpPr>
        <p:spPr>
          <a:xfrm rot="16200000">
            <a:off x="4705013" y="4614128"/>
            <a:ext cx="387960" cy="86113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xmlns="" id="{22FDE875-5CE6-4DB3-AB32-8351F13136EB}"/>
              </a:ext>
            </a:extLst>
          </p:cNvPr>
          <p:cNvSpPr/>
          <p:nvPr/>
        </p:nvSpPr>
        <p:spPr>
          <a:xfrm>
            <a:off x="10321232" y="1125792"/>
            <a:ext cx="1701017" cy="837653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SMRT !</a:t>
            </a:r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xmlns="" id="{0651162B-FAE8-4EA8-A9EB-16EC423ECB89}"/>
              </a:ext>
            </a:extLst>
          </p:cNvPr>
          <p:cNvSpPr/>
          <p:nvPr/>
        </p:nvSpPr>
        <p:spPr>
          <a:xfrm>
            <a:off x="5380401" y="1125792"/>
            <a:ext cx="3884293" cy="87788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Poremećaj HOMEOSTAZE !</a:t>
            </a:r>
          </a:p>
        </p:txBody>
      </p:sp>
      <p:sp>
        <p:nvSpPr>
          <p:cNvPr id="34" name="Pravokutnik: zaobljeni kutovi 33">
            <a:extLst>
              <a:ext uri="{FF2B5EF4-FFF2-40B4-BE49-F238E27FC236}">
                <a16:creationId xmlns:a16="http://schemas.microsoft.com/office/drawing/2014/main" xmlns="" id="{520A8C87-753F-494E-8049-4DF74692470E}"/>
              </a:ext>
            </a:extLst>
          </p:cNvPr>
          <p:cNvSpPr/>
          <p:nvPr/>
        </p:nvSpPr>
        <p:spPr>
          <a:xfrm>
            <a:off x="5451689" y="4543611"/>
            <a:ext cx="3100350" cy="119943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nakupljanje ŠTETNIH TVARI u tijelu</a:t>
            </a:r>
          </a:p>
        </p:txBody>
      </p:sp>
      <p:sp>
        <p:nvSpPr>
          <p:cNvPr id="37" name="Strelica: savijeno prema gore 36">
            <a:extLst>
              <a:ext uri="{FF2B5EF4-FFF2-40B4-BE49-F238E27FC236}">
                <a16:creationId xmlns:a16="http://schemas.microsoft.com/office/drawing/2014/main" xmlns="" id="{877505AA-E527-42DF-BED6-1A1788AB1665}"/>
              </a:ext>
            </a:extLst>
          </p:cNvPr>
          <p:cNvSpPr/>
          <p:nvPr/>
        </p:nvSpPr>
        <p:spPr>
          <a:xfrm>
            <a:off x="8561287" y="1977044"/>
            <a:ext cx="597118" cy="3378371"/>
          </a:xfrm>
          <a:prstGeom prst="bentUp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Strelica: prema dolje 37">
            <a:extLst>
              <a:ext uri="{FF2B5EF4-FFF2-40B4-BE49-F238E27FC236}">
                <a16:creationId xmlns:a16="http://schemas.microsoft.com/office/drawing/2014/main" xmlns="" id="{572E98E9-6F2E-4702-BEEC-CB12333C35A5}"/>
              </a:ext>
            </a:extLst>
          </p:cNvPr>
          <p:cNvSpPr/>
          <p:nvPr/>
        </p:nvSpPr>
        <p:spPr>
          <a:xfrm rot="16200000">
            <a:off x="9563423" y="1134169"/>
            <a:ext cx="387960" cy="861133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0B73EFA5-941C-4895-AD3C-86762916CABA}"/>
              </a:ext>
            </a:extLst>
          </p:cNvPr>
          <p:cNvSpPr txBox="1"/>
          <p:nvPr/>
        </p:nvSpPr>
        <p:spPr>
          <a:xfrm>
            <a:off x="939196" y="1126744"/>
            <a:ext cx="3163124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Što se događa nakon poremećaja u radu bubrega?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D12C9558-F2B5-4702-A3E4-72D8CB695110}"/>
              </a:ext>
            </a:extLst>
          </p:cNvPr>
          <p:cNvSpPr txBox="1"/>
          <p:nvPr/>
        </p:nvSpPr>
        <p:spPr>
          <a:xfrm>
            <a:off x="1048085" y="3075057"/>
            <a:ext cx="3163124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Što se događa nakon zatajenja 1 bubrega?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CC782052-D4C5-4E8F-9EAB-3C2C0B8DA3E9}"/>
              </a:ext>
            </a:extLst>
          </p:cNvPr>
          <p:cNvSpPr txBox="1"/>
          <p:nvPr/>
        </p:nvSpPr>
        <p:spPr>
          <a:xfrm>
            <a:off x="1048085" y="4647529"/>
            <a:ext cx="3163124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Što se događa nakon zatajenja oba bubrega?</a:t>
            </a:r>
          </a:p>
        </p:txBody>
      </p:sp>
    </p:spTree>
    <p:extLst>
      <p:ext uri="{BB962C8B-B14F-4D97-AF65-F5344CB8AC3E}">
        <p14:creationId xmlns:p14="http://schemas.microsoft.com/office/powerpoint/2010/main" xmlns="" val="289914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2" grpId="0" animBg="1"/>
      <p:bldP spid="15" grpId="0" animBg="1"/>
      <p:bldP spid="19" grpId="0" animBg="1"/>
      <p:bldP spid="34" grpId="0" animBg="1"/>
      <p:bldP spid="37" grpId="0" animBg="1"/>
      <p:bldP spid="38" grpId="0" animBg="1"/>
      <p:bldP spid="17" grpId="0" animBg="1"/>
      <p:bldP spid="18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CF4F7E18-1A65-49F3-9A9B-AEC9C465A21B}"/>
              </a:ext>
            </a:extLst>
          </p:cNvPr>
          <p:cNvSpPr/>
          <p:nvPr/>
        </p:nvSpPr>
        <p:spPr>
          <a:xfrm>
            <a:off x="4724400" y="2401551"/>
            <a:ext cx="4781424" cy="144410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HEMODIJALIZA - izvantjelesno pročišćavanje krvi tzv. „umjetnim bubregom” 2-3 puta tjedno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6B492435-2EF3-4B4C-AF8A-0061BEE3B31C}"/>
              </a:ext>
            </a:extLst>
          </p:cNvPr>
          <p:cNvSpPr/>
          <p:nvPr/>
        </p:nvSpPr>
        <p:spPr>
          <a:xfrm>
            <a:off x="5288770" y="4181942"/>
            <a:ext cx="4781424" cy="144410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TRANSPLANTACIJA BUBREGA</a:t>
            </a:r>
          </a:p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važna genska podudarnost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6DEF8740-D3F2-45D2-9F38-C134F85D6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056" y="1078858"/>
            <a:ext cx="1841464" cy="27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BEF1EAE7-E947-4E81-B385-4CBCB9221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47520" y="4082361"/>
            <a:ext cx="2976880" cy="1861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98B9969-D736-4787-99F0-B546F1C5283E}"/>
              </a:ext>
            </a:extLst>
          </p:cNvPr>
          <p:cNvSpPr txBox="1"/>
          <p:nvPr/>
        </p:nvSpPr>
        <p:spPr>
          <a:xfrm>
            <a:off x="1263644" y="1296310"/>
            <a:ext cx="3163124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Postoje li metode kojima se može pomoći osobama kojima su oba bubrega zatajila?</a:t>
            </a:r>
          </a:p>
        </p:txBody>
      </p:sp>
    </p:spTree>
    <p:extLst>
      <p:ext uri="{BB962C8B-B14F-4D97-AF65-F5344CB8AC3E}">
        <p14:creationId xmlns:p14="http://schemas.microsoft.com/office/powerpoint/2010/main" xmlns="" val="191330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B8C1EF69-989A-4695-99C4-469A9497A9F5}"/>
              </a:ext>
            </a:extLst>
          </p:cNvPr>
          <p:cNvSpPr/>
          <p:nvPr/>
        </p:nvSpPr>
        <p:spPr>
          <a:xfrm>
            <a:off x="1233085" y="2569084"/>
            <a:ext cx="4429760" cy="280913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održavanje bubrega zdravima potrebno je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piti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dovoljno tekućine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r-H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izbjegavati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jako začinjenu hranu, alkoholna pića, otrove, narkotike, nikotin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9DD7A17E-47A6-4205-B356-D60CC7004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1" t="4360" r="2367"/>
          <a:stretch/>
        </p:blipFill>
        <p:spPr>
          <a:xfrm>
            <a:off x="6416938" y="906182"/>
            <a:ext cx="1808057" cy="2159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38BC6B84-2108-4753-B671-FC23B1EBF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656966" y="1849754"/>
            <a:ext cx="1251223" cy="115943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D77E7E8-3F81-45F8-B6FE-92895BAE9083}"/>
              </a:ext>
            </a:extLst>
          </p:cNvPr>
          <p:cNvSpPr txBox="1"/>
          <p:nvPr/>
        </p:nvSpPr>
        <p:spPr>
          <a:xfrm>
            <a:off x="1382996" y="761641"/>
            <a:ext cx="4095348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Koje aktivnosti (ni)su poželjne za održavanje bubrega zdravima?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888753C-29DC-441F-AC37-996E3DE36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936" y="5171903"/>
            <a:ext cx="1841966" cy="1227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70C9630-0EBD-4AC5-8F28-AA78D3C31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371" y="2569084"/>
            <a:ext cx="1212362" cy="1810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720FE42-8016-4113-9731-3AC00F4BF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6958" y="1125926"/>
            <a:ext cx="2477286" cy="78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41D8318-BFD4-4311-800E-C4900E2C87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11" r="13239"/>
          <a:stretch/>
        </p:blipFill>
        <p:spPr>
          <a:xfrm>
            <a:off x="6595337" y="3569241"/>
            <a:ext cx="1555690" cy="1151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nak množenja 9">
            <a:extLst>
              <a:ext uri="{FF2B5EF4-FFF2-40B4-BE49-F238E27FC236}">
                <a16:creationId xmlns:a16="http://schemas.microsoft.com/office/drawing/2014/main" xmlns="" id="{EE9927F5-AD72-45AA-AE12-FA64F9D21A78}"/>
              </a:ext>
            </a:extLst>
          </p:cNvPr>
          <p:cNvSpPr/>
          <p:nvPr/>
        </p:nvSpPr>
        <p:spPr>
          <a:xfrm>
            <a:off x="9560238" y="848774"/>
            <a:ext cx="1048925" cy="1340842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8C77AD25-5C8D-46D6-A828-1F29B2293F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329" t="6704" r="7098"/>
          <a:stretch/>
        </p:blipFill>
        <p:spPr>
          <a:xfrm>
            <a:off x="9962853" y="4671690"/>
            <a:ext cx="996062" cy="1821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nak množenja 11">
            <a:extLst>
              <a:ext uri="{FF2B5EF4-FFF2-40B4-BE49-F238E27FC236}">
                <a16:creationId xmlns:a16="http://schemas.microsoft.com/office/drawing/2014/main" xmlns="" id="{896CD46B-D389-4C99-BECB-27DEDFB2FFE4}"/>
              </a:ext>
            </a:extLst>
          </p:cNvPr>
          <p:cNvSpPr/>
          <p:nvPr/>
        </p:nvSpPr>
        <p:spPr>
          <a:xfrm>
            <a:off x="9962853" y="4917321"/>
            <a:ext cx="1048925" cy="1340842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nak množenja 12">
            <a:extLst>
              <a:ext uri="{FF2B5EF4-FFF2-40B4-BE49-F238E27FC236}">
                <a16:creationId xmlns:a16="http://schemas.microsoft.com/office/drawing/2014/main" xmlns="" id="{AFDED0E8-8FE1-4A4B-96EB-45B22D0723A6}"/>
              </a:ext>
            </a:extLst>
          </p:cNvPr>
          <p:cNvSpPr/>
          <p:nvPr/>
        </p:nvSpPr>
        <p:spPr>
          <a:xfrm>
            <a:off x="6950208" y="3429000"/>
            <a:ext cx="1048925" cy="1340842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nak množenja 13">
            <a:extLst>
              <a:ext uri="{FF2B5EF4-FFF2-40B4-BE49-F238E27FC236}">
                <a16:creationId xmlns:a16="http://schemas.microsoft.com/office/drawing/2014/main" xmlns="" id="{F08339BA-1B14-4DDB-B878-84D250FD6786}"/>
              </a:ext>
            </a:extLst>
          </p:cNvPr>
          <p:cNvSpPr/>
          <p:nvPr/>
        </p:nvSpPr>
        <p:spPr>
          <a:xfrm>
            <a:off x="9207119" y="2804145"/>
            <a:ext cx="1048925" cy="1340842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nak množenja 14">
            <a:extLst>
              <a:ext uri="{FF2B5EF4-FFF2-40B4-BE49-F238E27FC236}">
                <a16:creationId xmlns:a16="http://schemas.microsoft.com/office/drawing/2014/main" xmlns="" id="{7B573E6B-D85A-4499-AEA7-73394AC0716F}"/>
              </a:ext>
            </a:extLst>
          </p:cNvPr>
          <p:cNvSpPr/>
          <p:nvPr/>
        </p:nvSpPr>
        <p:spPr>
          <a:xfrm>
            <a:off x="8094456" y="5107470"/>
            <a:ext cx="1048925" cy="1340842"/>
          </a:xfrm>
          <a:prstGeom prst="mathMultiply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5937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xmlns="" id="{0A245BBE-D584-44EF-8955-9D06120110FB}"/>
              </a:ext>
            </a:extLst>
          </p:cNvPr>
          <p:cNvSpPr/>
          <p:nvPr/>
        </p:nvSpPr>
        <p:spPr>
          <a:xfrm>
            <a:off x="6401542" y="1691801"/>
            <a:ext cx="228643" cy="209008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xmlns="" id="{AAF3C5C1-D8E9-4B5C-8D10-41ECC81FA746}"/>
              </a:ext>
            </a:extLst>
          </p:cNvPr>
          <p:cNvSpPr/>
          <p:nvPr/>
        </p:nvSpPr>
        <p:spPr>
          <a:xfrm rot="20378002">
            <a:off x="8075073" y="1678361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xmlns="" id="{36BCB9FB-D482-4333-A44D-86F54CAAC58F}"/>
              </a:ext>
            </a:extLst>
          </p:cNvPr>
          <p:cNvSpPr/>
          <p:nvPr/>
        </p:nvSpPr>
        <p:spPr>
          <a:xfrm rot="2718586">
            <a:off x="2640913" y="1562950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xmlns="" id="{A9432597-9E7E-4DD8-92A4-FCA43A1374E7}"/>
              </a:ext>
            </a:extLst>
          </p:cNvPr>
          <p:cNvSpPr/>
          <p:nvPr/>
        </p:nvSpPr>
        <p:spPr>
          <a:xfrm>
            <a:off x="4392239" y="1748358"/>
            <a:ext cx="228643" cy="103071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xmlns="" id="{3037C27F-3D31-4CC3-8871-B83A169D5F0C}"/>
              </a:ext>
            </a:extLst>
          </p:cNvPr>
          <p:cNvSpPr/>
          <p:nvPr/>
        </p:nvSpPr>
        <p:spPr>
          <a:xfrm>
            <a:off x="760083" y="2631419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ZNOJENJEM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xmlns="" id="{FCB0BA81-9B0E-4B58-A803-4E1447ABA155}"/>
              </a:ext>
            </a:extLst>
          </p:cNvPr>
          <p:cNvSpPr/>
          <p:nvPr/>
        </p:nvSpPr>
        <p:spPr>
          <a:xfrm>
            <a:off x="7760790" y="2900818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DISANJEM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xmlns="" id="{B8A2D25F-9BD2-4E86-AD66-40864877D0B2}"/>
              </a:ext>
            </a:extLst>
          </p:cNvPr>
          <p:cNvSpPr/>
          <p:nvPr/>
        </p:nvSpPr>
        <p:spPr>
          <a:xfrm>
            <a:off x="5482288" y="3903637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STOLICOM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xmlns="" id="{FC33DFD2-308E-4E00-8345-4F98BB05FA3A}"/>
              </a:ext>
            </a:extLst>
          </p:cNvPr>
          <p:cNvSpPr/>
          <p:nvPr/>
        </p:nvSpPr>
        <p:spPr>
          <a:xfrm>
            <a:off x="3353027" y="2898917"/>
            <a:ext cx="2189258" cy="7482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MOKRAĆOM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409D8EB-C604-4F5B-98DD-8D679B7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677" y="3903637"/>
            <a:ext cx="2479700" cy="165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D5E25EC9-8CBE-4ABF-8A95-B02DDE226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9" t="6050"/>
          <a:stretch/>
        </p:blipFill>
        <p:spPr>
          <a:xfrm>
            <a:off x="5952756" y="4782810"/>
            <a:ext cx="1248321" cy="1949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0F69773-960D-412E-99AD-77B1F05625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8" t="732" r="8912" b="448"/>
          <a:stretch/>
        </p:blipFill>
        <p:spPr>
          <a:xfrm>
            <a:off x="3660040" y="4217478"/>
            <a:ext cx="1554717" cy="1949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70DF34FD-9A03-4D4C-A856-174498FB9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500" y="4131529"/>
            <a:ext cx="2440678" cy="162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91D25BDF-5196-47A3-952A-A1118BF2D118}"/>
              </a:ext>
            </a:extLst>
          </p:cNvPr>
          <p:cNvSpPr txBox="1"/>
          <p:nvPr/>
        </p:nvSpPr>
        <p:spPr>
          <a:xfrm>
            <a:off x="1386069" y="742886"/>
            <a:ext cx="831243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koje načine se organizam nastoji riješiti dijela tvari iz stanica i tijela?</a:t>
            </a:r>
          </a:p>
        </p:txBody>
      </p:sp>
    </p:spTree>
    <p:extLst>
      <p:ext uri="{BB962C8B-B14F-4D97-AF65-F5344CB8AC3E}">
        <p14:creationId xmlns:p14="http://schemas.microsoft.com/office/powerpoint/2010/main" xmlns="" val="212701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xmlns="" id="{6126B822-9025-4E80-8D44-C827F4980E3E}"/>
              </a:ext>
            </a:extLst>
          </p:cNvPr>
          <p:cNvSpPr/>
          <p:nvPr/>
        </p:nvSpPr>
        <p:spPr>
          <a:xfrm>
            <a:off x="7108908" y="1708099"/>
            <a:ext cx="228643" cy="209008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xmlns="" id="{DC05ED07-52A7-4ACB-B069-0C6A1F088E5F}"/>
              </a:ext>
            </a:extLst>
          </p:cNvPr>
          <p:cNvSpPr/>
          <p:nvPr/>
        </p:nvSpPr>
        <p:spPr>
          <a:xfrm rot="20378002">
            <a:off x="8674513" y="1678361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xmlns="" id="{1C76C538-DE2B-4899-933F-771179D57458}"/>
              </a:ext>
            </a:extLst>
          </p:cNvPr>
          <p:cNvSpPr/>
          <p:nvPr/>
        </p:nvSpPr>
        <p:spPr>
          <a:xfrm rot="1974308">
            <a:off x="3169329" y="1625096"/>
            <a:ext cx="237190" cy="10936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xmlns="" id="{916162D9-D1A9-4806-AF59-2D642093BB1D}"/>
              </a:ext>
            </a:extLst>
          </p:cNvPr>
          <p:cNvSpPr/>
          <p:nvPr/>
        </p:nvSpPr>
        <p:spPr>
          <a:xfrm>
            <a:off x="4701949" y="1754238"/>
            <a:ext cx="270638" cy="89269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8A4DA6F9-5672-40C4-AE69-E4B17774695E}"/>
              </a:ext>
            </a:extLst>
          </p:cNvPr>
          <p:cNvSpPr/>
          <p:nvPr/>
        </p:nvSpPr>
        <p:spPr>
          <a:xfrm>
            <a:off x="1360215" y="2898916"/>
            <a:ext cx="2189258" cy="748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KOŽA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BCD5C266-5E30-4BC2-8249-5B3DC35A9592}"/>
              </a:ext>
            </a:extLst>
          </p:cNvPr>
          <p:cNvSpPr/>
          <p:nvPr/>
        </p:nvSpPr>
        <p:spPr>
          <a:xfrm>
            <a:off x="8360230" y="2900818"/>
            <a:ext cx="2189258" cy="748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PLUĆA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3FE81710-7A19-48E9-93CC-E1A55395ECDE}"/>
              </a:ext>
            </a:extLst>
          </p:cNvPr>
          <p:cNvSpPr/>
          <p:nvPr/>
        </p:nvSpPr>
        <p:spPr>
          <a:xfrm>
            <a:off x="6128600" y="3866110"/>
            <a:ext cx="2189258" cy="748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JETRA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457FD5EF-AAFA-4C28-8477-53E7367EEF4D}"/>
              </a:ext>
            </a:extLst>
          </p:cNvPr>
          <p:cNvSpPr/>
          <p:nvPr/>
        </p:nvSpPr>
        <p:spPr>
          <a:xfrm>
            <a:off x="3770110" y="2681558"/>
            <a:ext cx="2189258" cy="7482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BUBREZI</a:t>
            </a:r>
          </a:p>
          <a:p>
            <a:pPr algn="ctr"/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607148AD-C46F-4660-B8D8-00BB74B6E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6213" t="14378" r="5534"/>
          <a:stretch/>
        </p:blipFill>
        <p:spPr>
          <a:xfrm>
            <a:off x="3741605" y="3708964"/>
            <a:ext cx="2160378" cy="1588952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6079430A-13E8-4F39-8C15-BCA288DC6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6420" t="-28" r="6705"/>
          <a:stretch/>
        </p:blipFill>
        <p:spPr>
          <a:xfrm>
            <a:off x="880836" y="3916343"/>
            <a:ext cx="2544313" cy="1951057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5167647D-F891-43DC-ABAC-D21DC6BB83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7469" r="22764" b="10295"/>
          <a:stretch/>
        </p:blipFill>
        <p:spPr>
          <a:xfrm>
            <a:off x="8659096" y="3916343"/>
            <a:ext cx="1890392" cy="1489596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3DC90220-A3FD-438D-BFDE-EE7D194751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093" b="12945"/>
          <a:stretch/>
        </p:blipFill>
        <p:spPr>
          <a:xfrm>
            <a:off x="6403647" y="4996984"/>
            <a:ext cx="1867808" cy="1388053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27D40452-7477-41DD-B37D-A81F992231F1}"/>
              </a:ext>
            </a:extLst>
          </p:cNvPr>
          <p:cNvSpPr txBox="1"/>
          <p:nvPr/>
        </p:nvSpPr>
        <p:spPr>
          <a:xfrm>
            <a:off x="1968752" y="1057768"/>
            <a:ext cx="8319696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organi sudjeluju u regulaciji stalnog sastava tjelesnih tekućina?</a:t>
            </a:r>
          </a:p>
        </p:txBody>
      </p:sp>
    </p:spTree>
    <p:extLst>
      <p:ext uri="{BB962C8B-B14F-4D97-AF65-F5344CB8AC3E}">
        <p14:creationId xmlns:p14="http://schemas.microsoft.com/office/powerpoint/2010/main" xmlns="" val="232245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0FCBFFB7-87A9-4729-BC95-A3C168864D9D}"/>
              </a:ext>
            </a:extLst>
          </p:cNvPr>
          <p:cNvSpPr/>
          <p:nvPr/>
        </p:nvSpPr>
        <p:spPr>
          <a:xfrm>
            <a:off x="999658" y="2885592"/>
            <a:ext cx="2249574" cy="12780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PLUĆNIM DISANJEM</a:t>
            </a: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(IZDISAJEM)</a:t>
            </a: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xmlns="" id="{9972174B-B396-49E8-AB97-6404037930D3}"/>
              </a:ext>
            </a:extLst>
          </p:cNvPr>
          <p:cNvSpPr/>
          <p:nvPr/>
        </p:nvSpPr>
        <p:spPr>
          <a:xfrm rot="1645515">
            <a:off x="2431977" y="1714759"/>
            <a:ext cx="237190" cy="109361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EAB934B6-5FD7-4DF2-93A2-581092BBCF69}"/>
              </a:ext>
            </a:extLst>
          </p:cNvPr>
          <p:cNvSpPr/>
          <p:nvPr/>
        </p:nvSpPr>
        <p:spPr>
          <a:xfrm>
            <a:off x="5830266" y="2885592"/>
            <a:ext cx="2249574" cy="10307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BUBREZIMA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xmlns="" id="{7CB4B815-9B1F-4628-80C8-35C62FE8B715}"/>
              </a:ext>
            </a:extLst>
          </p:cNvPr>
          <p:cNvSpPr/>
          <p:nvPr/>
        </p:nvSpPr>
        <p:spPr>
          <a:xfrm rot="1645515">
            <a:off x="4709010" y="1756781"/>
            <a:ext cx="237190" cy="109361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743478C8-F339-4566-B137-9BF66337D44B}"/>
              </a:ext>
            </a:extLst>
          </p:cNvPr>
          <p:cNvSpPr/>
          <p:nvPr/>
        </p:nvSpPr>
        <p:spPr>
          <a:xfrm>
            <a:off x="3414459" y="2913644"/>
            <a:ext cx="2249574" cy="10307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PROBAVNIM SUSTAVOM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xmlns="" id="{B5D1BD23-F0B6-4615-A57F-6E45E80CE506}"/>
              </a:ext>
            </a:extLst>
          </p:cNvPr>
          <p:cNvSpPr/>
          <p:nvPr/>
        </p:nvSpPr>
        <p:spPr>
          <a:xfrm rot="1645515">
            <a:off x="7011579" y="1764310"/>
            <a:ext cx="237190" cy="109361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CC93CAD7-6AE0-47EA-9C7B-A15E2D4B56F7}"/>
              </a:ext>
            </a:extLst>
          </p:cNvPr>
          <p:cNvSpPr/>
          <p:nvPr/>
        </p:nvSpPr>
        <p:spPr>
          <a:xfrm>
            <a:off x="8245067" y="2851097"/>
            <a:ext cx="2249574" cy="103071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ZNOJENJEM</a:t>
            </a:r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xmlns="" id="{495E7CF0-28B6-4FD2-8B6B-4E4BAC2D55A7}"/>
              </a:ext>
            </a:extLst>
          </p:cNvPr>
          <p:cNvSpPr/>
          <p:nvPr/>
        </p:nvSpPr>
        <p:spPr>
          <a:xfrm rot="1645515">
            <a:off x="9402181" y="1714758"/>
            <a:ext cx="237190" cy="109361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hr-H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A77064A-B564-4754-9B5B-F22FF64C3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046" y="4153568"/>
            <a:ext cx="2479700" cy="165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8B2E939-CC4D-4B80-84F2-D3F0F4FC6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6213" t="14378" r="5534"/>
          <a:stretch/>
        </p:blipFill>
        <p:spPr>
          <a:xfrm>
            <a:off x="5980602" y="4153568"/>
            <a:ext cx="2299143" cy="1784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63886763-42D1-4FB0-B061-5243D1574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4876" y="4153568"/>
            <a:ext cx="1921425" cy="2445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A38FE123-EF2C-48A7-B63F-418FA75A9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111" y="4514579"/>
            <a:ext cx="2440678" cy="162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A1C4B19-CEE4-49D4-A1A2-15E552CF4555}"/>
              </a:ext>
            </a:extLst>
          </p:cNvPr>
          <p:cNvSpPr txBox="1"/>
          <p:nvPr/>
        </p:nvSpPr>
        <p:spPr>
          <a:xfrm>
            <a:off x="2912142" y="853616"/>
            <a:ext cx="677033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koje sve načine H</a:t>
            </a:r>
            <a:r>
              <a:rPr lang="hr-H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izlazi iz organizma?</a:t>
            </a:r>
          </a:p>
        </p:txBody>
      </p:sp>
    </p:spTree>
    <p:extLst>
      <p:ext uri="{BB962C8B-B14F-4D97-AF65-F5344CB8AC3E}">
        <p14:creationId xmlns:p14="http://schemas.microsoft.com/office/powerpoint/2010/main" xmlns="" val="318390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xmlns="" id="{F0A95C3C-B0E7-4750-9CD7-B9E7BDA89F9B}"/>
              </a:ext>
            </a:extLst>
          </p:cNvPr>
          <p:cNvSpPr/>
          <p:nvPr/>
        </p:nvSpPr>
        <p:spPr>
          <a:xfrm>
            <a:off x="898284" y="1239932"/>
            <a:ext cx="5970616" cy="68804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Odstranjuje otpadne i štetne tvari te višak vode.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1C70533-514E-47AD-9511-498BE6E8C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680" y="570989"/>
            <a:ext cx="2868398" cy="3825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0EE8AECF-2734-45C6-B8FB-570DA30550B2}"/>
              </a:ext>
            </a:extLst>
          </p:cNvPr>
          <p:cNvSpPr txBox="1"/>
          <p:nvPr/>
        </p:nvSpPr>
        <p:spPr>
          <a:xfrm>
            <a:off x="1270583" y="340157"/>
            <a:ext cx="522601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je uloga mokraćnog sustava?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2145E1D-533E-4028-B958-61FAC411358C}"/>
              </a:ext>
            </a:extLst>
          </p:cNvPr>
          <p:cNvSpPr txBox="1"/>
          <p:nvPr/>
        </p:nvSpPr>
        <p:spPr>
          <a:xfrm>
            <a:off x="1270583" y="2595677"/>
            <a:ext cx="522601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vrsta tkiva gradi unutarnje organe?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E6A88AB7-FA61-4AD4-AA8D-4A45276CC7C1}"/>
              </a:ext>
            </a:extLst>
          </p:cNvPr>
          <p:cNvSpPr/>
          <p:nvPr/>
        </p:nvSpPr>
        <p:spPr>
          <a:xfrm>
            <a:off x="2496590" y="3823542"/>
            <a:ext cx="2774003" cy="68804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Glatko mišićno tkivo.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C162D74F-AA45-4FC8-B16D-1471D043F256}"/>
              </a:ext>
            </a:extLst>
          </p:cNvPr>
          <p:cNvSpPr txBox="1"/>
          <p:nvPr/>
        </p:nvSpPr>
        <p:spPr>
          <a:xfrm>
            <a:off x="1768423" y="4698797"/>
            <a:ext cx="522601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Tko ima kraću mokraćnu cijev, žene ili muškarci? Koja je posljedica toga?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xmlns="" id="{C8572488-0B75-48FD-AEF4-A8911999B731}"/>
              </a:ext>
            </a:extLst>
          </p:cNvPr>
          <p:cNvSpPr/>
          <p:nvPr/>
        </p:nvSpPr>
        <p:spPr>
          <a:xfrm>
            <a:off x="4381432" y="5810025"/>
            <a:ext cx="3472248" cy="68804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Žene. Češće upale dijelova mokraćnog sustava.</a:t>
            </a:r>
          </a:p>
        </p:txBody>
      </p:sp>
    </p:spTree>
    <p:extLst>
      <p:ext uri="{BB962C8B-B14F-4D97-AF65-F5344CB8AC3E}">
        <p14:creationId xmlns:p14="http://schemas.microsoft.com/office/powerpoint/2010/main" xmlns="" val="265610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ad7F435.jpg">
            <a:extLst>
              <a:ext uri="{FF2B5EF4-FFF2-40B4-BE49-F238E27FC236}">
                <a16:creationId xmlns:a16="http://schemas.microsoft.com/office/drawing/2014/main" xmlns="" id="{AB0505EE-CE62-4FBC-87FA-120CE3DE749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586" y="1574279"/>
            <a:ext cx="2600325" cy="446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xmlns="" id="{8E7A6F2D-128E-405E-9386-5770276C5D1B}"/>
              </a:ext>
            </a:extLst>
          </p:cNvPr>
          <p:cNvCxnSpPr/>
          <p:nvPr/>
        </p:nvCxnSpPr>
        <p:spPr>
          <a:xfrm>
            <a:off x="5393291" y="2221471"/>
            <a:ext cx="3361509" cy="22642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xmlns="" id="{C5B42105-7F48-4CEA-A007-C82DFFC8E9B8}"/>
              </a:ext>
            </a:extLst>
          </p:cNvPr>
          <p:cNvCxnSpPr>
            <a:cxnSpLocks/>
          </p:cNvCxnSpPr>
          <p:nvPr/>
        </p:nvCxnSpPr>
        <p:spPr>
          <a:xfrm flipV="1">
            <a:off x="6223247" y="4726497"/>
            <a:ext cx="1624614" cy="741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xmlns="" id="{5E1E1F5A-32EC-41BC-BF23-3698ACD1C839}"/>
              </a:ext>
            </a:extLst>
          </p:cNvPr>
          <p:cNvCxnSpPr>
            <a:cxnSpLocks/>
          </p:cNvCxnSpPr>
          <p:nvPr/>
        </p:nvCxnSpPr>
        <p:spPr>
          <a:xfrm flipH="1" flipV="1">
            <a:off x="4155047" y="5476931"/>
            <a:ext cx="1864014" cy="389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xmlns="" id="{1A05EEDB-CF27-42F8-8AD6-23BC606FF0A1}"/>
              </a:ext>
            </a:extLst>
          </p:cNvPr>
          <p:cNvCxnSpPr>
            <a:cxnSpLocks/>
          </p:cNvCxnSpPr>
          <p:nvPr/>
        </p:nvCxnSpPr>
        <p:spPr>
          <a:xfrm flipV="1">
            <a:off x="7074046" y="2438062"/>
            <a:ext cx="1217699" cy="44666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xmlns="" id="{C46C04DA-58C4-48C9-8554-67D99B33EC11}"/>
              </a:ext>
            </a:extLst>
          </p:cNvPr>
          <p:cNvSpPr/>
          <p:nvPr/>
        </p:nvSpPr>
        <p:spPr>
          <a:xfrm>
            <a:off x="1567437" y="3002870"/>
            <a:ext cx="2320213" cy="8034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mokraćovodi (2)</a:t>
            </a:r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xmlns="" id="{025B69F6-A2D6-49BD-8125-1B0C46A974F1}"/>
              </a:ext>
            </a:extLst>
          </p:cNvPr>
          <p:cNvSpPr/>
          <p:nvPr/>
        </p:nvSpPr>
        <p:spPr>
          <a:xfrm>
            <a:off x="1743046" y="4988835"/>
            <a:ext cx="2320213" cy="8034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mokraćna cijev (1)</a:t>
            </a:r>
          </a:p>
        </p:txBody>
      </p:sp>
      <p:sp>
        <p:nvSpPr>
          <p:cNvPr id="27" name="Pravokutnik: zaobljeni kutovi 26">
            <a:extLst>
              <a:ext uri="{FF2B5EF4-FFF2-40B4-BE49-F238E27FC236}">
                <a16:creationId xmlns:a16="http://schemas.microsoft.com/office/drawing/2014/main" xmlns="" id="{F4907CBD-A066-42B1-A309-F72FBB69B866}"/>
              </a:ext>
            </a:extLst>
          </p:cNvPr>
          <p:cNvSpPr/>
          <p:nvPr/>
        </p:nvSpPr>
        <p:spPr>
          <a:xfrm>
            <a:off x="8901482" y="1957298"/>
            <a:ext cx="1871191" cy="8034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bubrezi (2)</a:t>
            </a:r>
          </a:p>
        </p:txBody>
      </p:sp>
      <p:sp>
        <p:nvSpPr>
          <p:cNvPr id="28" name="Pravokutnik: zaobljeni kutovi 27">
            <a:extLst>
              <a:ext uri="{FF2B5EF4-FFF2-40B4-BE49-F238E27FC236}">
                <a16:creationId xmlns:a16="http://schemas.microsoft.com/office/drawing/2014/main" xmlns="" id="{D4265716-CE98-4A19-AC96-FC2A16BD827C}"/>
              </a:ext>
            </a:extLst>
          </p:cNvPr>
          <p:cNvSpPr/>
          <p:nvPr/>
        </p:nvSpPr>
        <p:spPr>
          <a:xfrm>
            <a:off x="7981587" y="4282810"/>
            <a:ext cx="2320213" cy="8034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mokraćni mjehur (1)</a:t>
            </a:r>
          </a:p>
        </p:txBody>
      </p:sp>
      <p:cxnSp>
        <p:nvCxnSpPr>
          <p:cNvPr id="25" name="Ravni poveznik sa strelicom 24">
            <a:extLst>
              <a:ext uri="{FF2B5EF4-FFF2-40B4-BE49-F238E27FC236}">
                <a16:creationId xmlns:a16="http://schemas.microsoft.com/office/drawing/2014/main" xmlns="" id="{CC9F25D7-4C65-43EC-8D8C-240BCE4D1568}"/>
              </a:ext>
            </a:extLst>
          </p:cNvPr>
          <p:cNvCxnSpPr>
            <a:cxnSpLocks/>
          </p:cNvCxnSpPr>
          <p:nvPr/>
        </p:nvCxnSpPr>
        <p:spPr>
          <a:xfrm flipH="1" flipV="1">
            <a:off x="3956547" y="3501314"/>
            <a:ext cx="1609753" cy="392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xmlns="" id="{D8FAC355-7868-4273-A7B7-E9C085EBB05B}"/>
              </a:ext>
            </a:extLst>
          </p:cNvPr>
          <p:cNvCxnSpPr>
            <a:cxnSpLocks/>
          </p:cNvCxnSpPr>
          <p:nvPr/>
        </p:nvCxnSpPr>
        <p:spPr>
          <a:xfrm>
            <a:off x="4216894" y="3515553"/>
            <a:ext cx="2598427" cy="708496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358A493A-9B89-4116-A2AA-B34717A72F40}"/>
              </a:ext>
            </a:extLst>
          </p:cNvPr>
          <p:cNvSpPr txBox="1"/>
          <p:nvPr/>
        </p:nvSpPr>
        <p:spPr>
          <a:xfrm>
            <a:off x="487578" y="415821"/>
            <a:ext cx="6197017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Imenuj osnovne dijelove mokraćnog sustava?</a:t>
            </a:r>
          </a:p>
        </p:txBody>
      </p:sp>
    </p:spTree>
    <p:extLst>
      <p:ext uri="{BB962C8B-B14F-4D97-AF65-F5344CB8AC3E}">
        <p14:creationId xmlns:p14="http://schemas.microsoft.com/office/powerpoint/2010/main" xmlns="" val="42250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d58F46.jpg">
            <a:extLst>
              <a:ext uri="{FF2B5EF4-FFF2-40B4-BE49-F238E27FC236}">
                <a16:creationId xmlns:a16="http://schemas.microsoft.com/office/drawing/2014/main" xmlns="" id="{63798FBA-22A2-41F8-8D12-E59AF6723E4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47261" y="1908536"/>
            <a:ext cx="2671762" cy="3893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adCE6B8.jpg">
            <a:extLst>
              <a:ext uri="{FF2B5EF4-FFF2-40B4-BE49-F238E27FC236}">
                <a16:creationId xmlns:a16="http://schemas.microsoft.com/office/drawing/2014/main" xmlns="" id="{9A284D83-4026-4518-AA15-F6919BFAD4F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64443" y="1908536"/>
            <a:ext cx="2885395" cy="3893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xmlns="" id="{61B586D7-18C5-4C05-AC7C-792A1ED64888}"/>
              </a:ext>
            </a:extLst>
          </p:cNvPr>
          <p:cNvCxnSpPr>
            <a:cxnSpLocks/>
          </p:cNvCxnSpPr>
          <p:nvPr/>
        </p:nvCxnSpPr>
        <p:spPr>
          <a:xfrm flipH="1" flipV="1">
            <a:off x="6807707" y="2372323"/>
            <a:ext cx="2199434" cy="244734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xmlns="" id="{BB44E103-F468-44EB-BA63-194A60D1DBC8}"/>
              </a:ext>
            </a:extLst>
          </p:cNvPr>
          <p:cNvCxnSpPr>
            <a:cxnSpLocks/>
          </p:cNvCxnSpPr>
          <p:nvPr/>
        </p:nvCxnSpPr>
        <p:spPr>
          <a:xfrm flipV="1">
            <a:off x="2664461" y="3320454"/>
            <a:ext cx="1883873" cy="101299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xmlns="" id="{AE7E18B3-3710-4C62-88E1-10BB8A0017DC}"/>
              </a:ext>
            </a:extLst>
          </p:cNvPr>
          <p:cNvCxnSpPr>
            <a:cxnSpLocks/>
          </p:cNvCxnSpPr>
          <p:nvPr/>
        </p:nvCxnSpPr>
        <p:spPr>
          <a:xfrm flipV="1">
            <a:off x="2736740" y="2341160"/>
            <a:ext cx="1737606" cy="96285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xmlns="" id="{9BCBD741-E422-42D7-A751-66EB1370529F}"/>
              </a:ext>
            </a:extLst>
          </p:cNvPr>
          <p:cNvCxnSpPr>
            <a:cxnSpLocks/>
          </p:cNvCxnSpPr>
          <p:nvPr/>
        </p:nvCxnSpPr>
        <p:spPr>
          <a:xfrm>
            <a:off x="2849196" y="4590880"/>
            <a:ext cx="1533334" cy="310634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xmlns="" id="{E1EF108D-47AE-495F-92E3-B61DA24A4630}"/>
              </a:ext>
            </a:extLst>
          </p:cNvPr>
          <p:cNvCxnSpPr>
            <a:cxnSpLocks/>
          </p:cNvCxnSpPr>
          <p:nvPr/>
        </p:nvCxnSpPr>
        <p:spPr>
          <a:xfrm flipV="1">
            <a:off x="2978138" y="4276915"/>
            <a:ext cx="1576081" cy="1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xmlns="" id="{22827DFA-B93C-4BD3-98F6-63D3FF0B48D1}"/>
              </a:ext>
            </a:extLst>
          </p:cNvPr>
          <p:cNvSpPr/>
          <p:nvPr/>
        </p:nvSpPr>
        <p:spPr>
          <a:xfrm>
            <a:off x="4662614" y="2972909"/>
            <a:ext cx="1879517" cy="65901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mokraćovod (2)</a:t>
            </a:r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xmlns="" id="{E9AC2E6E-2A5F-4992-A550-AFA3E761DB0B}"/>
              </a:ext>
            </a:extLst>
          </p:cNvPr>
          <p:cNvSpPr/>
          <p:nvPr/>
        </p:nvSpPr>
        <p:spPr>
          <a:xfrm>
            <a:off x="4362713" y="4744928"/>
            <a:ext cx="2340678" cy="595501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mokraćna cijev (1)</a:t>
            </a:r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xmlns="" id="{217CB07D-B143-4F1E-9B1D-64704DF5767C}"/>
              </a:ext>
            </a:extLst>
          </p:cNvPr>
          <p:cNvSpPr/>
          <p:nvPr/>
        </p:nvSpPr>
        <p:spPr>
          <a:xfrm>
            <a:off x="4964955" y="1828800"/>
            <a:ext cx="1287429" cy="74635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bubreg (2)</a:t>
            </a:r>
          </a:p>
        </p:txBody>
      </p:sp>
      <p:sp>
        <p:nvSpPr>
          <p:cNvPr id="26" name="Pravokutnik: zaobljeni kutovi 25">
            <a:extLst>
              <a:ext uri="{FF2B5EF4-FFF2-40B4-BE49-F238E27FC236}">
                <a16:creationId xmlns:a16="http://schemas.microsoft.com/office/drawing/2014/main" xmlns="" id="{565AE306-C3F8-4DB7-9013-545146E5FDBC}"/>
              </a:ext>
            </a:extLst>
          </p:cNvPr>
          <p:cNvSpPr/>
          <p:nvPr/>
        </p:nvSpPr>
        <p:spPr>
          <a:xfrm>
            <a:off x="4662614" y="3979160"/>
            <a:ext cx="2320213" cy="59550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mokraćni mjehur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</a:t>
            </a:r>
          </a:p>
        </p:txBody>
      </p:sp>
      <p:sp>
        <p:nvSpPr>
          <p:cNvPr id="34" name="Pravokutnik: zaobljeni kutovi 33">
            <a:extLst>
              <a:ext uri="{FF2B5EF4-FFF2-40B4-BE49-F238E27FC236}">
                <a16:creationId xmlns:a16="http://schemas.microsoft.com/office/drawing/2014/main" xmlns="" id="{593504C4-FB93-43E0-B835-354CF790D1CC}"/>
              </a:ext>
            </a:extLst>
          </p:cNvPr>
          <p:cNvSpPr/>
          <p:nvPr/>
        </p:nvSpPr>
        <p:spPr>
          <a:xfrm>
            <a:off x="4713486" y="5652165"/>
            <a:ext cx="2414056" cy="77846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mokraćno - spolna cijev (1)</a:t>
            </a:r>
          </a:p>
        </p:txBody>
      </p:sp>
      <p:cxnSp>
        <p:nvCxnSpPr>
          <p:cNvPr id="40" name="Ravni poveznik sa strelicom 39">
            <a:extLst>
              <a:ext uri="{FF2B5EF4-FFF2-40B4-BE49-F238E27FC236}">
                <a16:creationId xmlns:a16="http://schemas.microsoft.com/office/drawing/2014/main" xmlns="" id="{BE8A07F3-9760-4990-B70C-17EEA847C8F4}"/>
              </a:ext>
            </a:extLst>
          </p:cNvPr>
          <p:cNvCxnSpPr>
            <a:cxnSpLocks/>
          </p:cNvCxnSpPr>
          <p:nvPr/>
        </p:nvCxnSpPr>
        <p:spPr>
          <a:xfrm flipH="1" flipV="1">
            <a:off x="6755920" y="3421368"/>
            <a:ext cx="2199434" cy="244734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vni poveznik sa strelicom 40">
            <a:extLst>
              <a:ext uri="{FF2B5EF4-FFF2-40B4-BE49-F238E27FC236}">
                <a16:creationId xmlns:a16="http://schemas.microsoft.com/office/drawing/2014/main" xmlns="" id="{AD359653-2CC7-4249-BE02-8C619D874F3E}"/>
              </a:ext>
            </a:extLst>
          </p:cNvPr>
          <p:cNvCxnSpPr>
            <a:cxnSpLocks/>
          </p:cNvCxnSpPr>
          <p:nvPr/>
        </p:nvCxnSpPr>
        <p:spPr>
          <a:xfrm flipH="1" flipV="1">
            <a:off x="7091223" y="4241403"/>
            <a:ext cx="1688793" cy="297754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avni poveznik sa strelicom 46">
            <a:extLst>
              <a:ext uri="{FF2B5EF4-FFF2-40B4-BE49-F238E27FC236}">
                <a16:creationId xmlns:a16="http://schemas.microsoft.com/office/drawing/2014/main" xmlns="" id="{257E9B45-2CC4-4F44-A4E9-E835785E2478}"/>
              </a:ext>
            </a:extLst>
          </p:cNvPr>
          <p:cNvCxnSpPr>
            <a:cxnSpLocks/>
          </p:cNvCxnSpPr>
          <p:nvPr/>
        </p:nvCxnSpPr>
        <p:spPr>
          <a:xfrm flipH="1">
            <a:off x="7206908" y="5013027"/>
            <a:ext cx="1102592" cy="778467"/>
          </a:xfrm>
          <a:prstGeom prst="straightConnector1">
            <a:avLst/>
          </a:prstGeom>
          <a:ln w="2857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Slika 53">
            <a:extLst>
              <a:ext uri="{FF2B5EF4-FFF2-40B4-BE49-F238E27FC236}">
                <a16:creationId xmlns:a16="http://schemas.microsoft.com/office/drawing/2014/main" xmlns="" id="{E4E5F6AD-799B-4E2F-BC73-8E8587CBF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663627" y="3429000"/>
            <a:ext cx="884703" cy="884703"/>
          </a:xfrm>
          <a:prstGeom prst="rect">
            <a:avLst/>
          </a:prstGeom>
        </p:spPr>
      </p:pic>
      <p:pic>
        <p:nvPicPr>
          <p:cNvPr id="57" name="Slika 56">
            <a:extLst>
              <a:ext uri="{FF2B5EF4-FFF2-40B4-BE49-F238E27FC236}">
                <a16:creationId xmlns:a16="http://schemas.microsoft.com/office/drawing/2014/main" xmlns="" id="{3CE40CBB-CADE-4BBC-A152-2E41B0180B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93295" y="3267239"/>
            <a:ext cx="701344" cy="1176188"/>
          </a:xfrm>
          <a:prstGeom prst="rect">
            <a:avLst/>
          </a:prstGeom>
        </p:spPr>
      </p:pic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0C7A76BD-8E58-4D62-BEEE-A32077648CC4}"/>
              </a:ext>
            </a:extLst>
          </p:cNvPr>
          <p:cNvSpPr txBox="1"/>
          <p:nvPr/>
        </p:nvSpPr>
        <p:spPr>
          <a:xfrm>
            <a:off x="487578" y="415821"/>
            <a:ext cx="6197017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Imenuj osnovne dijelove mokraćnog sustava žena i muškaraca?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75A478F6-0281-4931-B426-6266A2DE0D0B}"/>
              </a:ext>
            </a:extLst>
          </p:cNvPr>
          <p:cNvSpPr txBox="1"/>
          <p:nvPr/>
        </p:nvSpPr>
        <p:spPr>
          <a:xfrm>
            <a:off x="7680858" y="835673"/>
            <a:ext cx="3279045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čemu se razlikuju?</a:t>
            </a: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xmlns="" id="{AB401583-01B5-4796-A99D-B079550BBAC9}"/>
              </a:ext>
            </a:extLst>
          </p:cNvPr>
          <p:cNvSpPr/>
          <p:nvPr/>
        </p:nvSpPr>
        <p:spPr>
          <a:xfrm>
            <a:off x="4084320" y="4648795"/>
            <a:ext cx="3122588" cy="1781837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516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4" grpId="0" animBg="1"/>
      <p:bldP spid="27" grpId="0" animBg="1"/>
      <p:bldP spid="28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167</TotalTime>
  <Words>1470</Words>
  <Application>Microsoft Office PowerPoint</Application>
  <PresentationFormat>Custom</PresentationFormat>
  <Paragraphs>231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Kružnica</vt:lpstr>
      <vt:lpstr>I. REGULACIJA STALNOG SASTAVA TJELESNIH TEKUĆINA - 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REGULACIJA STALNOG SASTAVA TJELESNIH TEKUĆINA - PONAVLJANJE</dc:title>
  <dc:creator>Korisnik</dc:creator>
  <cp:lastModifiedBy>sk-mpovalec</cp:lastModifiedBy>
  <cp:revision>77</cp:revision>
  <dcterms:created xsi:type="dcterms:W3CDTF">2020-07-31T16:26:38Z</dcterms:created>
  <dcterms:modified xsi:type="dcterms:W3CDTF">2020-08-10T11:08:08Z</dcterms:modified>
</cp:coreProperties>
</file>